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17"/>
  </p:notesMasterIdLst>
  <p:sldIdLst>
    <p:sldId id="256" r:id="rId5"/>
    <p:sldId id="257" r:id="rId6"/>
    <p:sldId id="267" r:id="rId7"/>
    <p:sldId id="274" r:id="rId8"/>
    <p:sldId id="259" r:id="rId9"/>
    <p:sldId id="277" r:id="rId10"/>
    <p:sldId id="271" r:id="rId11"/>
    <p:sldId id="275" r:id="rId12"/>
    <p:sldId id="276" r:id="rId13"/>
    <p:sldId id="273" r:id="rId14"/>
    <p:sldId id="268" r:id="rId15"/>
    <p:sldId id="26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D4D3D-1FA5-43C8-8D9C-01CEA887AEDC}" v="545" dt="2024-12-18T23:09:31.707"/>
    <p1510:client id="{523FAC7A-45A9-F046-C5AF-AF5230747785}" v="208" dt="2024-12-18T23:02:53.453"/>
    <p1510:client id="{636C4224-1C84-C7A0-4658-3370B2502FD0}" v="97" dt="2024-12-18T22:58:21.430"/>
    <p1510:client id="{BE4CE5E9-2209-48FC-B0D8-486D13A1C7DD}" v="22" dt="2024-12-19T15:23:25.4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6E6C0F7E-4209-40C1-B34A-A34AB1086D60}" type="doc">
      <dgm:prSet loTypeId="urn:microsoft.com/office/officeart/2018/2/layout/IconVerticalSolidList" loCatId="icon" qsTypeId="urn:microsoft.com/office/officeart/2005/8/quickstyle/simple1" qsCatId="simple" csTypeId="urn:microsoft.com/office/officeart/2018/5/colors/Iconchunking_neutralicontext_accent2_2" csCatId="accent2" phldr="1"/>
      <dgm:spPr/>
      <dgm:t>
        <a:bodyPr/>
        <a:lstStyle/>
        <a:p>
          <a:endParaRPr lang="en-US"/>
        </a:p>
      </dgm:t>
    </dgm:pt>
    <dgm:pt modelId="{FB26D937-C7B3-441B-97C1-AEFC48E94E48}">
      <dgm:prSet/>
      <dgm:spPr/>
      <dgm:t>
        <a:bodyPr/>
        <a:lstStyle/>
        <a:p>
          <a:pPr>
            <a:lnSpc>
              <a:spcPct val="100000"/>
            </a:lnSpc>
          </a:pPr>
          <a:r>
            <a:rPr lang="nl-NL"/>
            <a:t>Criteria voor het scannen van apps in een app </a:t>
          </a:r>
          <a:r>
            <a:rPr lang="nl-NL">
              <a:latin typeface="Avenir Next LT Pro"/>
            </a:rPr>
            <a:t>winkel</a:t>
          </a:r>
          <a:endParaRPr lang="en-US" err="1">
            <a:latin typeface="Avenir Next LT Pro"/>
          </a:endParaRPr>
        </a:p>
      </dgm:t>
    </dgm:pt>
    <dgm:pt modelId="{8A5891C0-5CE1-4584-8698-8D65D01FB59E}" type="parTrans" cxnId="{CDE001D2-A21E-426C-B9DD-4B30C2626991}">
      <dgm:prSet/>
      <dgm:spPr/>
      <dgm:t>
        <a:bodyPr/>
        <a:lstStyle/>
        <a:p>
          <a:endParaRPr lang="en-US"/>
        </a:p>
      </dgm:t>
    </dgm:pt>
    <dgm:pt modelId="{E7EC4331-16B5-4483-8F51-CB23DD38441C}" type="sibTrans" cxnId="{CDE001D2-A21E-426C-B9DD-4B30C2626991}">
      <dgm:prSet/>
      <dgm:spPr/>
      <dgm:t>
        <a:bodyPr/>
        <a:lstStyle/>
        <a:p>
          <a:endParaRPr lang="en-US"/>
        </a:p>
      </dgm:t>
    </dgm:pt>
    <dgm:pt modelId="{D079C55A-3833-4976-AB90-D0E38A3C1416}">
      <dgm:prSet/>
      <dgm:spPr/>
      <dgm:t>
        <a:bodyPr/>
        <a:lstStyle/>
        <a:p>
          <a:pPr>
            <a:lnSpc>
              <a:spcPct val="100000"/>
            </a:lnSpc>
          </a:pPr>
          <a:r>
            <a:rPr lang="nl-NL"/>
            <a:t>Design</a:t>
          </a:r>
          <a:endParaRPr lang="en-US"/>
        </a:p>
      </dgm:t>
    </dgm:pt>
    <dgm:pt modelId="{574F1186-FF62-4387-9758-749958B6DBB8}" type="parTrans" cxnId="{2A20AC93-9ECD-4CAD-AD33-7361E66EB025}">
      <dgm:prSet/>
      <dgm:spPr/>
      <dgm:t>
        <a:bodyPr/>
        <a:lstStyle/>
        <a:p>
          <a:endParaRPr lang="en-US"/>
        </a:p>
      </dgm:t>
    </dgm:pt>
    <dgm:pt modelId="{4C21D3A5-F409-4E5B-B8A2-CFCF48730641}" type="sibTrans" cxnId="{2A20AC93-9ECD-4CAD-AD33-7361E66EB025}">
      <dgm:prSet/>
      <dgm:spPr/>
      <dgm:t>
        <a:bodyPr/>
        <a:lstStyle/>
        <a:p>
          <a:endParaRPr lang="en-US"/>
        </a:p>
      </dgm:t>
    </dgm:pt>
    <dgm:pt modelId="{E738922C-15D6-40E3-842F-6AF3456A8576}">
      <dgm:prSet/>
      <dgm:spPr/>
      <dgm:t>
        <a:bodyPr/>
        <a:lstStyle/>
        <a:p>
          <a:pPr>
            <a:lnSpc>
              <a:spcPct val="100000"/>
            </a:lnSpc>
          </a:pPr>
          <a:r>
            <a:rPr lang="nl-NL"/>
            <a:t>Tech Stack</a:t>
          </a:r>
          <a:endParaRPr lang="en-US"/>
        </a:p>
      </dgm:t>
    </dgm:pt>
    <dgm:pt modelId="{FD89DA7D-5168-407E-A230-EADAA6C67BD3}" type="parTrans" cxnId="{E71F72A8-5D5F-43BD-AA65-B430D6F00BC3}">
      <dgm:prSet/>
      <dgm:spPr/>
      <dgm:t>
        <a:bodyPr/>
        <a:lstStyle/>
        <a:p>
          <a:endParaRPr lang="en-US"/>
        </a:p>
      </dgm:t>
    </dgm:pt>
    <dgm:pt modelId="{3CA5ED30-FE58-434C-9A93-A7CFF51C0F82}" type="sibTrans" cxnId="{E71F72A8-5D5F-43BD-AA65-B430D6F00BC3}">
      <dgm:prSet/>
      <dgm:spPr/>
      <dgm:t>
        <a:bodyPr/>
        <a:lstStyle/>
        <a:p>
          <a:endParaRPr lang="en-US"/>
        </a:p>
      </dgm:t>
    </dgm:pt>
    <dgm:pt modelId="{B5C2EDA4-84E3-4329-8371-708750CFE2B1}">
      <dgm:prSet/>
      <dgm:spPr/>
      <dgm:t>
        <a:bodyPr/>
        <a:lstStyle/>
        <a:p>
          <a:pPr>
            <a:lnSpc>
              <a:spcPct val="100000"/>
            </a:lnSpc>
          </a:pPr>
          <a:r>
            <a:rPr lang="nl-NL" err="1"/>
            <a:t>Citizen</a:t>
          </a:r>
          <a:r>
            <a:rPr lang="nl-NL"/>
            <a:t> </a:t>
          </a:r>
          <a:r>
            <a:rPr lang="nl-NL" err="1"/>
            <a:t>Perspective</a:t>
          </a:r>
          <a:endParaRPr lang="en-US" err="1"/>
        </a:p>
      </dgm:t>
    </dgm:pt>
    <dgm:pt modelId="{B44A578A-A566-4BC8-A114-0128F352F35D}" type="parTrans" cxnId="{106B4A42-090F-4A1B-AA16-B0296E18E73E}">
      <dgm:prSet/>
      <dgm:spPr/>
      <dgm:t>
        <a:bodyPr/>
        <a:lstStyle/>
        <a:p>
          <a:endParaRPr lang="en-US"/>
        </a:p>
      </dgm:t>
    </dgm:pt>
    <dgm:pt modelId="{5AC11825-E4DC-4919-8AC8-C31ED2AFBE92}" type="sibTrans" cxnId="{106B4A42-090F-4A1B-AA16-B0296E18E73E}">
      <dgm:prSet/>
      <dgm:spPr/>
      <dgm:t>
        <a:bodyPr/>
        <a:lstStyle/>
        <a:p>
          <a:endParaRPr lang="en-US"/>
        </a:p>
      </dgm:t>
    </dgm:pt>
    <dgm:pt modelId="{E096F7AC-33BE-41DD-ABB6-9F7002C56AE0}">
      <dgm:prSet/>
      <dgm:spPr/>
      <dgm:t>
        <a:bodyPr/>
        <a:lstStyle/>
        <a:p>
          <a:pPr>
            <a:lnSpc>
              <a:spcPct val="100000"/>
            </a:lnSpc>
          </a:pPr>
          <a:r>
            <a:rPr lang="nl-NL"/>
            <a:t>De scan:</a:t>
          </a:r>
          <a:endParaRPr lang="en-US"/>
        </a:p>
      </dgm:t>
    </dgm:pt>
    <dgm:pt modelId="{21D59F2E-5033-4431-9349-6AF361B15383}" type="parTrans" cxnId="{6A8C4519-0EA8-456E-B15D-0A6CB93E2A2E}">
      <dgm:prSet/>
      <dgm:spPr/>
      <dgm:t>
        <a:bodyPr/>
        <a:lstStyle/>
        <a:p>
          <a:endParaRPr lang="en-US"/>
        </a:p>
      </dgm:t>
    </dgm:pt>
    <dgm:pt modelId="{5BEA32A1-7A1F-4826-AFD9-D2417B6DA0E5}" type="sibTrans" cxnId="{6A8C4519-0EA8-456E-B15D-0A6CB93E2A2E}">
      <dgm:prSet/>
      <dgm:spPr/>
      <dgm:t>
        <a:bodyPr/>
        <a:lstStyle/>
        <a:p>
          <a:endParaRPr lang="en-US"/>
        </a:p>
      </dgm:t>
    </dgm:pt>
    <dgm:pt modelId="{E787DACD-6A5D-460A-B877-DDEB2C16D8EE}">
      <dgm:prSet/>
      <dgm:spPr/>
      <dgm:t>
        <a:bodyPr/>
        <a:lstStyle/>
        <a:p>
          <a:pPr>
            <a:lnSpc>
              <a:spcPct val="100000"/>
            </a:lnSpc>
          </a:pPr>
          <a:r>
            <a:rPr lang="nl-NL"/>
            <a:t>Voorbereiding</a:t>
          </a:r>
          <a:endParaRPr lang="en-US"/>
        </a:p>
      </dgm:t>
    </dgm:pt>
    <dgm:pt modelId="{3E2AC021-F4E7-462E-B46D-F34F3AC280A8}" type="parTrans" cxnId="{F500A4B7-5801-40C7-9B51-C4B4E4472544}">
      <dgm:prSet/>
      <dgm:spPr/>
      <dgm:t>
        <a:bodyPr/>
        <a:lstStyle/>
        <a:p>
          <a:endParaRPr lang="en-US"/>
        </a:p>
      </dgm:t>
    </dgm:pt>
    <dgm:pt modelId="{29CCA095-E9CE-4A95-AF66-2D50694AE727}" type="sibTrans" cxnId="{F500A4B7-5801-40C7-9B51-C4B4E4472544}">
      <dgm:prSet/>
      <dgm:spPr/>
      <dgm:t>
        <a:bodyPr/>
        <a:lstStyle/>
        <a:p>
          <a:endParaRPr lang="en-US"/>
        </a:p>
      </dgm:t>
    </dgm:pt>
    <dgm:pt modelId="{0A0834B7-A91F-4042-A2D2-B6D2F23817C5}">
      <dgm:prSet/>
      <dgm:spPr/>
      <dgm:t>
        <a:bodyPr/>
        <a:lstStyle/>
        <a:p>
          <a:pPr>
            <a:lnSpc>
              <a:spcPct val="100000"/>
            </a:lnSpc>
          </a:pPr>
          <a:r>
            <a:rPr lang="nl-NL"/>
            <a:t>Evaluatie</a:t>
          </a:r>
          <a:endParaRPr lang="en-US"/>
        </a:p>
      </dgm:t>
    </dgm:pt>
    <dgm:pt modelId="{4F772831-9731-4304-A481-587B8793FB2E}" type="parTrans" cxnId="{29E9BABD-6302-4A01-9BA9-99FC8E8D39A9}">
      <dgm:prSet/>
      <dgm:spPr/>
      <dgm:t>
        <a:bodyPr/>
        <a:lstStyle/>
        <a:p>
          <a:endParaRPr lang="en-US"/>
        </a:p>
      </dgm:t>
    </dgm:pt>
    <dgm:pt modelId="{C26DFB79-8357-4F99-84CC-FFA82EA36EF4}" type="sibTrans" cxnId="{29E9BABD-6302-4A01-9BA9-99FC8E8D39A9}">
      <dgm:prSet/>
      <dgm:spPr/>
      <dgm:t>
        <a:bodyPr/>
        <a:lstStyle/>
        <a:p>
          <a:endParaRPr lang="en-US"/>
        </a:p>
      </dgm:t>
    </dgm:pt>
    <dgm:pt modelId="{E724B045-6FA9-4FC0-8DE6-DA2EC5D4B4CC}">
      <dgm:prSet/>
      <dgm:spPr/>
      <dgm:t>
        <a:bodyPr/>
        <a:lstStyle/>
        <a:p>
          <a:pPr>
            <a:lnSpc>
              <a:spcPct val="100000"/>
            </a:lnSpc>
          </a:pPr>
          <a:r>
            <a:rPr lang="nl-NL"/>
            <a:t>Rapportage</a:t>
          </a:r>
          <a:endParaRPr lang="en-US"/>
        </a:p>
      </dgm:t>
    </dgm:pt>
    <dgm:pt modelId="{90FAA339-E662-46AD-BDB4-0B7F2FFCE91E}" type="parTrans" cxnId="{E962AC8F-9147-4102-92FD-0B9CCAAAA735}">
      <dgm:prSet/>
      <dgm:spPr/>
      <dgm:t>
        <a:bodyPr/>
        <a:lstStyle/>
        <a:p>
          <a:endParaRPr lang="en-US"/>
        </a:p>
      </dgm:t>
    </dgm:pt>
    <dgm:pt modelId="{F847CFA3-A25B-42C9-B891-51EC4CF19D2E}" type="sibTrans" cxnId="{E962AC8F-9147-4102-92FD-0B9CCAAAA735}">
      <dgm:prSet/>
      <dgm:spPr/>
      <dgm:t>
        <a:bodyPr/>
        <a:lstStyle/>
        <a:p>
          <a:endParaRPr lang="en-US"/>
        </a:p>
      </dgm:t>
    </dgm:pt>
    <dgm:pt modelId="{2B4CCDC8-3610-4629-90AC-A79F071D2851}">
      <dgm:prSet/>
      <dgm:spPr/>
      <dgm:t>
        <a:bodyPr/>
        <a:lstStyle/>
        <a:p>
          <a:pPr>
            <a:lnSpc>
              <a:spcPct val="100000"/>
            </a:lnSpc>
          </a:pPr>
          <a:r>
            <a:rPr lang="nl-NL"/>
            <a:t>Mogelijkheid om een scan aan te vragen</a:t>
          </a:r>
          <a:endParaRPr lang="en-US"/>
        </a:p>
      </dgm:t>
    </dgm:pt>
    <dgm:pt modelId="{2593C529-4CA5-41C0-A055-4B58BE1F801B}" type="parTrans" cxnId="{061825DF-0DA0-4FF1-BB22-CB1B70FD8FEE}">
      <dgm:prSet/>
      <dgm:spPr/>
      <dgm:t>
        <a:bodyPr/>
        <a:lstStyle/>
        <a:p>
          <a:endParaRPr lang="en-US"/>
        </a:p>
      </dgm:t>
    </dgm:pt>
    <dgm:pt modelId="{5E44EE35-FB80-440A-ADBC-994A6F5F93D4}" type="sibTrans" cxnId="{061825DF-0DA0-4FF1-BB22-CB1B70FD8FEE}">
      <dgm:prSet/>
      <dgm:spPr/>
      <dgm:t>
        <a:bodyPr/>
        <a:lstStyle/>
        <a:p>
          <a:endParaRPr lang="en-US"/>
        </a:p>
      </dgm:t>
    </dgm:pt>
    <dgm:pt modelId="{95A18E1B-910A-4FC5-B26C-5678FCD0450A}">
      <dgm:prSet phldr="0"/>
      <dgm:spPr/>
      <dgm:t>
        <a:bodyPr/>
        <a:lstStyle/>
        <a:p>
          <a:pPr>
            <a:lnSpc>
              <a:spcPct val="100000"/>
            </a:lnSpc>
          </a:pPr>
          <a:r>
            <a:rPr lang="nl-NL">
              <a:latin typeface="Avenir Next LT Pro"/>
            </a:rPr>
            <a:t>Foundation</a:t>
          </a:r>
          <a:endParaRPr lang="en-US"/>
        </a:p>
      </dgm:t>
    </dgm:pt>
    <dgm:pt modelId="{2392DBAE-08DA-4993-AAB1-BDBEAC12017C}" type="parTrans" cxnId="{7678CE33-2F52-4CF8-BA28-CBBB9876ED51}">
      <dgm:prSet/>
      <dgm:spPr/>
    </dgm:pt>
    <dgm:pt modelId="{028917F0-0D15-425B-815E-7B075A4A91B1}" type="sibTrans" cxnId="{7678CE33-2F52-4CF8-BA28-CBBB9876ED51}">
      <dgm:prSet/>
      <dgm:spPr/>
    </dgm:pt>
    <dgm:pt modelId="{C131160F-E04F-484F-A40B-D29A0D52AA83}" type="pres">
      <dgm:prSet presAssocID="{6E6C0F7E-4209-40C1-B34A-A34AB1086D60}" presName="root" presStyleCnt="0">
        <dgm:presLayoutVars>
          <dgm:dir/>
          <dgm:resizeHandles val="exact"/>
        </dgm:presLayoutVars>
      </dgm:prSet>
      <dgm:spPr/>
    </dgm:pt>
    <dgm:pt modelId="{F3F1DFB7-48B5-446B-9318-8860791E0899}" type="pres">
      <dgm:prSet presAssocID="{FB26D937-C7B3-441B-97C1-AEFC48E94E48}" presName="compNode" presStyleCnt="0"/>
      <dgm:spPr/>
    </dgm:pt>
    <dgm:pt modelId="{ED4457AF-EC50-4FA3-B35C-2DD48EBFAAA7}" type="pres">
      <dgm:prSet presAssocID="{FB26D937-C7B3-441B-97C1-AEFC48E94E48}" presName="bgRect" presStyleLbl="bgShp" presStyleIdx="0" presStyleCnt="3"/>
      <dgm:spPr/>
    </dgm:pt>
    <dgm:pt modelId="{EC014AD6-012E-46CB-9A2D-D6115588C320}" type="pres">
      <dgm:prSet presAssocID="{FB26D937-C7B3-441B-97C1-AEFC48E94E4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art Phone"/>
        </a:ext>
      </dgm:extLst>
    </dgm:pt>
    <dgm:pt modelId="{B608D126-8F79-4096-987F-894358A9D329}" type="pres">
      <dgm:prSet presAssocID="{FB26D937-C7B3-441B-97C1-AEFC48E94E48}" presName="spaceRect" presStyleCnt="0"/>
      <dgm:spPr/>
    </dgm:pt>
    <dgm:pt modelId="{700311D0-445D-415A-BA18-9A30B763E5D3}" type="pres">
      <dgm:prSet presAssocID="{FB26D937-C7B3-441B-97C1-AEFC48E94E48}" presName="parTx" presStyleLbl="revTx" presStyleIdx="0" presStyleCnt="5">
        <dgm:presLayoutVars>
          <dgm:chMax val="0"/>
          <dgm:chPref val="0"/>
        </dgm:presLayoutVars>
      </dgm:prSet>
      <dgm:spPr/>
    </dgm:pt>
    <dgm:pt modelId="{39E09AB6-2D4E-4C9F-B9EE-0D13AA3D3E96}" type="pres">
      <dgm:prSet presAssocID="{FB26D937-C7B3-441B-97C1-AEFC48E94E48}" presName="desTx" presStyleLbl="revTx" presStyleIdx="1" presStyleCnt="5">
        <dgm:presLayoutVars/>
      </dgm:prSet>
      <dgm:spPr/>
    </dgm:pt>
    <dgm:pt modelId="{F704DFDB-C461-446B-B4F9-70235CA5315C}" type="pres">
      <dgm:prSet presAssocID="{E7EC4331-16B5-4483-8F51-CB23DD38441C}" presName="sibTrans" presStyleCnt="0"/>
      <dgm:spPr/>
    </dgm:pt>
    <dgm:pt modelId="{84B0F25A-9C4F-4557-91E6-6CF1A67D9989}" type="pres">
      <dgm:prSet presAssocID="{E096F7AC-33BE-41DD-ABB6-9F7002C56AE0}" presName="compNode" presStyleCnt="0"/>
      <dgm:spPr/>
    </dgm:pt>
    <dgm:pt modelId="{6EB93553-57DE-484C-B3BC-7E07DA0CA005}" type="pres">
      <dgm:prSet presAssocID="{E096F7AC-33BE-41DD-ABB6-9F7002C56AE0}" presName="bgRect" presStyleLbl="bgShp" presStyleIdx="1" presStyleCnt="3"/>
      <dgm:spPr/>
    </dgm:pt>
    <dgm:pt modelId="{26640882-581C-441C-A881-930EB899D53F}" type="pres">
      <dgm:prSet presAssocID="{E096F7AC-33BE-41DD-ABB6-9F7002C56AE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code"/>
        </a:ext>
      </dgm:extLst>
    </dgm:pt>
    <dgm:pt modelId="{2340B516-9BA7-4D55-BC4D-BA44F9608FB7}" type="pres">
      <dgm:prSet presAssocID="{E096F7AC-33BE-41DD-ABB6-9F7002C56AE0}" presName="spaceRect" presStyleCnt="0"/>
      <dgm:spPr/>
    </dgm:pt>
    <dgm:pt modelId="{3EF15FE4-5F3F-43D4-8192-76E4856B7052}" type="pres">
      <dgm:prSet presAssocID="{E096F7AC-33BE-41DD-ABB6-9F7002C56AE0}" presName="parTx" presStyleLbl="revTx" presStyleIdx="2" presStyleCnt="5">
        <dgm:presLayoutVars>
          <dgm:chMax val="0"/>
          <dgm:chPref val="0"/>
        </dgm:presLayoutVars>
      </dgm:prSet>
      <dgm:spPr/>
    </dgm:pt>
    <dgm:pt modelId="{6C48E4F9-7F14-44BF-8663-EC4A3E34BC33}" type="pres">
      <dgm:prSet presAssocID="{E096F7AC-33BE-41DD-ABB6-9F7002C56AE0}" presName="desTx" presStyleLbl="revTx" presStyleIdx="3" presStyleCnt="5">
        <dgm:presLayoutVars/>
      </dgm:prSet>
      <dgm:spPr/>
    </dgm:pt>
    <dgm:pt modelId="{6DEC261D-8336-435B-99D6-5245D63BE6CA}" type="pres">
      <dgm:prSet presAssocID="{5BEA32A1-7A1F-4826-AFD9-D2417B6DA0E5}" presName="sibTrans" presStyleCnt="0"/>
      <dgm:spPr/>
    </dgm:pt>
    <dgm:pt modelId="{2C6516F3-386D-439A-83C7-F34796980D37}" type="pres">
      <dgm:prSet presAssocID="{2B4CCDC8-3610-4629-90AC-A79F071D2851}" presName="compNode" presStyleCnt="0"/>
      <dgm:spPr/>
    </dgm:pt>
    <dgm:pt modelId="{E109276F-66F2-43AE-85A9-149A27AFFB9B}" type="pres">
      <dgm:prSet presAssocID="{2B4CCDC8-3610-4629-90AC-A79F071D2851}" presName="bgRect" presStyleLbl="bgShp" presStyleIdx="2" presStyleCnt="3"/>
      <dgm:spPr/>
    </dgm:pt>
    <dgm:pt modelId="{CE920C58-5173-4D52-B03F-B2816A0412D0}" type="pres">
      <dgm:prSet presAssocID="{2B4CCDC8-3610-4629-90AC-A79F071D285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BFAD1C76-10C6-4E21-A6D3-28001DFF5CF6}" type="pres">
      <dgm:prSet presAssocID="{2B4CCDC8-3610-4629-90AC-A79F071D2851}" presName="spaceRect" presStyleCnt="0"/>
      <dgm:spPr/>
    </dgm:pt>
    <dgm:pt modelId="{262F625B-DF46-4BC1-8F0D-332CA5985018}" type="pres">
      <dgm:prSet presAssocID="{2B4CCDC8-3610-4629-90AC-A79F071D2851}" presName="parTx" presStyleLbl="revTx" presStyleIdx="4" presStyleCnt="5">
        <dgm:presLayoutVars>
          <dgm:chMax val="0"/>
          <dgm:chPref val="0"/>
        </dgm:presLayoutVars>
      </dgm:prSet>
      <dgm:spPr/>
    </dgm:pt>
  </dgm:ptLst>
  <dgm:cxnLst>
    <dgm:cxn modelId="{6A8C4519-0EA8-456E-B15D-0A6CB93E2A2E}" srcId="{6E6C0F7E-4209-40C1-B34A-A34AB1086D60}" destId="{E096F7AC-33BE-41DD-ABB6-9F7002C56AE0}" srcOrd="1" destOrd="0" parTransId="{21D59F2E-5033-4431-9349-6AF361B15383}" sibTransId="{5BEA32A1-7A1F-4826-AFD9-D2417B6DA0E5}"/>
    <dgm:cxn modelId="{7F27F01B-87E3-4D54-97BE-D97D290D6454}" type="presOf" srcId="{0A0834B7-A91F-4042-A2D2-B6D2F23817C5}" destId="{6C48E4F9-7F14-44BF-8663-EC4A3E34BC33}" srcOrd="0" destOrd="1" presId="urn:microsoft.com/office/officeart/2018/2/layout/IconVerticalSolidList"/>
    <dgm:cxn modelId="{56DFB531-0908-41DE-BEA5-53BE0E692458}" type="presOf" srcId="{E724B045-6FA9-4FC0-8DE6-DA2EC5D4B4CC}" destId="{6C48E4F9-7F14-44BF-8663-EC4A3E34BC33}" srcOrd="0" destOrd="2" presId="urn:microsoft.com/office/officeart/2018/2/layout/IconVerticalSolidList"/>
    <dgm:cxn modelId="{1B9C6A33-D194-423E-885F-37026B12A62D}" type="presOf" srcId="{2B4CCDC8-3610-4629-90AC-A79F071D2851}" destId="{262F625B-DF46-4BC1-8F0D-332CA5985018}" srcOrd="0" destOrd="0" presId="urn:microsoft.com/office/officeart/2018/2/layout/IconVerticalSolidList"/>
    <dgm:cxn modelId="{7678CE33-2F52-4CF8-BA28-CBBB9876ED51}" srcId="{FB26D937-C7B3-441B-97C1-AEFC48E94E48}" destId="{95A18E1B-910A-4FC5-B26C-5678FCD0450A}" srcOrd="0" destOrd="0" parTransId="{2392DBAE-08DA-4993-AAB1-BDBEAC12017C}" sibTransId="{028917F0-0D15-425B-815E-7B075A4A91B1}"/>
    <dgm:cxn modelId="{273FEA33-AF8B-4D0C-BDC4-63FA78FD23DC}" type="presOf" srcId="{95A18E1B-910A-4FC5-B26C-5678FCD0450A}" destId="{39E09AB6-2D4E-4C9F-B9EE-0D13AA3D3E96}" srcOrd="0" destOrd="0" presId="urn:microsoft.com/office/officeart/2018/2/layout/IconVerticalSolidList"/>
    <dgm:cxn modelId="{2327775D-1B6B-45DB-B118-18ABF74851A9}" type="presOf" srcId="{FB26D937-C7B3-441B-97C1-AEFC48E94E48}" destId="{700311D0-445D-415A-BA18-9A30B763E5D3}" srcOrd="0" destOrd="0" presId="urn:microsoft.com/office/officeart/2018/2/layout/IconVerticalSolidList"/>
    <dgm:cxn modelId="{106B4A42-090F-4A1B-AA16-B0296E18E73E}" srcId="{FB26D937-C7B3-441B-97C1-AEFC48E94E48}" destId="{B5C2EDA4-84E3-4329-8371-708750CFE2B1}" srcOrd="3" destOrd="0" parTransId="{B44A578A-A566-4BC8-A114-0128F352F35D}" sibTransId="{5AC11825-E4DC-4919-8AC8-C31ED2AFBE92}"/>
    <dgm:cxn modelId="{360F5562-C1FC-4239-B922-65C059DE4065}" type="presOf" srcId="{E096F7AC-33BE-41DD-ABB6-9F7002C56AE0}" destId="{3EF15FE4-5F3F-43D4-8192-76E4856B7052}" srcOrd="0" destOrd="0" presId="urn:microsoft.com/office/officeart/2018/2/layout/IconVerticalSolidList"/>
    <dgm:cxn modelId="{1EF00754-67B0-4191-9D7E-AA28C773A322}" type="presOf" srcId="{E787DACD-6A5D-460A-B877-DDEB2C16D8EE}" destId="{6C48E4F9-7F14-44BF-8663-EC4A3E34BC33}" srcOrd="0" destOrd="0" presId="urn:microsoft.com/office/officeart/2018/2/layout/IconVerticalSolidList"/>
    <dgm:cxn modelId="{E962AC8F-9147-4102-92FD-0B9CCAAAA735}" srcId="{E096F7AC-33BE-41DD-ABB6-9F7002C56AE0}" destId="{E724B045-6FA9-4FC0-8DE6-DA2EC5D4B4CC}" srcOrd="2" destOrd="0" parTransId="{90FAA339-E662-46AD-BDB4-0B7F2FFCE91E}" sibTransId="{F847CFA3-A25B-42C9-B891-51EC4CF19D2E}"/>
    <dgm:cxn modelId="{2A20AC93-9ECD-4CAD-AD33-7361E66EB025}" srcId="{FB26D937-C7B3-441B-97C1-AEFC48E94E48}" destId="{D079C55A-3833-4976-AB90-D0E38A3C1416}" srcOrd="1" destOrd="0" parTransId="{574F1186-FF62-4387-9758-749958B6DBB8}" sibTransId="{4C21D3A5-F409-4E5B-B8A2-CFCF48730641}"/>
    <dgm:cxn modelId="{D94E069C-7605-4583-8D93-B353EFDBA4A1}" type="presOf" srcId="{D079C55A-3833-4976-AB90-D0E38A3C1416}" destId="{39E09AB6-2D4E-4C9F-B9EE-0D13AA3D3E96}" srcOrd="0" destOrd="1" presId="urn:microsoft.com/office/officeart/2018/2/layout/IconVerticalSolidList"/>
    <dgm:cxn modelId="{13F67B9C-8583-44F0-AA7F-88E67376CD97}" type="presOf" srcId="{E738922C-15D6-40E3-842F-6AF3456A8576}" destId="{39E09AB6-2D4E-4C9F-B9EE-0D13AA3D3E96}" srcOrd="0" destOrd="2" presId="urn:microsoft.com/office/officeart/2018/2/layout/IconVerticalSolidList"/>
    <dgm:cxn modelId="{E71F72A8-5D5F-43BD-AA65-B430D6F00BC3}" srcId="{FB26D937-C7B3-441B-97C1-AEFC48E94E48}" destId="{E738922C-15D6-40E3-842F-6AF3456A8576}" srcOrd="2" destOrd="0" parTransId="{FD89DA7D-5168-407E-A230-EADAA6C67BD3}" sibTransId="{3CA5ED30-FE58-434C-9A93-A7CFF51C0F82}"/>
    <dgm:cxn modelId="{2B2193AB-6190-40AF-AEE1-E8B7CF4875A0}" type="presOf" srcId="{6E6C0F7E-4209-40C1-B34A-A34AB1086D60}" destId="{C131160F-E04F-484F-A40B-D29A0D52AA83}" srcOrd="0" destOrd="0" presId="urn:microsoft.com/office/officeart/2018/2/layout/IconVerticalSolidList"/>
    <dgm:cxn modelId="{F500A4B7-5801-40C7-9B51-C4B4E4472544}" srcId="{E096F7AC-33BE-41DD-ABB6-9F7002C56AE0}" destId="{E787DACD-6A5D-460A-B877-DDEB2C16D8EE}" srcOrd="0" destOrd="0" parTransId="{3E2AC021-F4E7-462E-B46D-F34F3AC280A8}" sibTransId="{29CCA095-E9CE-4A95-AF66-2D50694AE727}"/>
    <dgm:cxn modelId="{29E9BABD-6302-4A01-9BA9-99FC8E8D39A9}" srcId="{E096F7AC-33BE-41DD-ABB6-9F7002C56AE0}" destId="{0A0834B7-A91F-4042-A2D2-B6D2F23817C5}" srcOrd="1" destOrd="0" parTransId="{4F772831-9731-4304-A481-587B8793FB2E}" sibTransId="{C26DFB79-8357-4F99-84CC-FFA82EA36EF4}"/>
    <dgm:cxn modelId="{CDE001D2-A21E-426C-B9DD-4B30C2626991}" srcId="{6E6C0F7E-4209-40C1-B34A-A34AB1086D60}" destId="{FB26D937-C7B3-441B-97C1-AEFC48E94E48}" srcOrd="0" destOrd="0" parTransId="{8A5891C0-5CE1-4584-8698-8D65D01FB59E}" sibTransId="{E7EC4331-16B5-4483-8F51-CB23DD38441C}"/>
    <dgm:cxn modelId="{061825DF-0DA0-4FF1-BB22-CB1B70FD8FEE}" srcId="{6E6C0F7E-4209-40C1-B34A-A34AB1086D60}" destId="{2B4CCDC8-3610-4629-90AC-A79F071D2851}" srcOrd="2" destOrd="0" parTransId="{2593C529-4CA5-41C0-A055-4B58BE1F801B}" sibTransId="{5E44EE35-FB80-440A-ADBC-994A6F5F93D4}"/>
    <dgm:cxn modelId="{1819D1E7-9699-4B59-A62C-DCD23D4F2FF6}" type="presOf" srcId="{B5C2EDA4-84E3-4329-8371-708750CFE2B1}" destId="{39E09AB6-2D4E-4C9F-B9EE-0D13AA3D3E96}" srcOrd="0" destOrd="3" presId="urn:microsoft.com/office/officeart/2018/2/layout/IconVerticalSolidList"/>
    <dgm:cxn modelId="{155D06CC-0BE4-42FF-BB34-231666982C6E}" type="presParOf" srcId="{C131160F-E04F-484F-A40B-D29A0D52AA83}" destId="{F3F1DFB7-48B5-446B-9318-8860791E0899}" srcOrd="0" destOrd="0" presId="urn:microsoft.com/office/officeart/2018/2/layout/IconVerticalSolidList"/>
    <dgm:cxn modelId="{4FC5CF95-3AE9-4652-BD5D-7F4915E215F5}" type="presParOf" srcId="{F3F1DFB7-48B5-446B-9318-8860791E0899}" destId="{ED4457AF-EC50-4FA3-B35C-2DD48EBFAAA7}" srcOrd="0" destOrd="0" presId="urn:microsoft.com/office/officeart/2018/2/layout/IconVerticalSolidList"/>
    <dgm:cxn modelId="{923230AA-8155-4DA5-A220-71DF0B2FC856}" type="presParOf" srcId="{F3F1DFB7-48B5-446B-9318-8860791E0899}" destId="{EC014AD6-012E-46CB-9A2D-D6115588C320}" srcOrd="1" destOrd="0" presId="urn:microsoft.com/office/officeart/2018/2/layout/IconVerticalSolidList"/>
    <dgm:cxn modelId="{66C2525F-FFE4-4A28-A647-F491D5E10873}" type="presParOf" srcId="{F3F1DFB7-48B5-446B-9318-8860791E0899}" destId="{B608D126-8F79-4096-987F-894358A9D329}" srcOrd="2" destOrd="0" presId="urn:microsoft.com/office/officeart/2018/2/layout/IconVerticalSolidList"/>
    <dgm:cxn modelId="{0A234544-9DCA-408E-A1BA-06703D21CA13}" type="presParOf" srcId="{F3F1DFB7-48B5-446B-9318-8860791E0899}" destId="{700311D0-445D-415A-BA18-9A30B763E5D3}" srcOrd="3" destOrd="0" presId="urn:microsoft.com/office/officeart/2018/2/layout/IconVerticalSolidList"/>
    <dgm:cxn modelId="{7A9E6565-0B72-4D26-AD1D-150AD7695F25}" type="presParOf" srcId="{F3F1DFB7-48B5-446B-9318-8860791E0899}" destId="{39E09AB6-2D4E-4C9F-B9EE-0D13AA3D3E96}" srcOrd="4" destOrd="0" presId="urn:microsoft.com/office/officeart/2018/2/layout/IconVerticalSolidList"/>
    <dgm:cxn modelId="{C14938FE-4910-4E59-9A6F-46ED9B9E2787}" type="presParOf" srcId="{C131160F-E04F-484F-A40B-D29A0D52AA83}" destId="{F704DFDB-C461-446B-B4F9-70235CA5315C}" srcOrd="1" destOrd="0" presId="urn:microsoft.com/office/officeart/2018/2/layout/IconVerticalSolidList"/>
    <dgm:cxn modelId="{C94824DA-3036-4476-B763-EA1A722E31E1}" type="presParOf" srcId="{C131160F-E04F-484F-A40B-D29A0D52AA83}" destId="{84B0F25A-9C4F-4557-91E6-6CF1A67D9989}" srcOrd="2" destOrd="0" presId="urn:microsoft.com/office/officeart/2018/2/layout/IconVerticalSolidList"/>
    <dgm:cxn modelId="{6B083091-D2B2-41BF-9CBE-3E6CDF88A606}" type="presParOf" srcId="{84B0F25A-9C4F-4557-91E6-6CF1A67D9989}" destId="{6EB93553-57DE-484C-B3BC-7E07DA0CA005}" srcOrd="0" destOrd="0" presId="urn:microsoft.com/office/officeart/2018/2/layout/IconVerticalSolidList"/>
    <dgm:cxn modelId="{147295A3-9116-45C9-9C8F-EEBA8433874A}" type="presParOf" srcId="{84B0F25A-9C4F-4557-91E6-6CF1A67D9989}" destId="{26640882-581C-441C-A881-930EB899D53F}" srcOrd="1" destOrd="0" presId="urn:microsoft.com/office/officeart/2018/2/layout/IconVerticalSolidList"/>
    <dgm:cxn modelId="{E9A7F866-F98B-499D-98A9-8B54369D6321}" type="presParOf" srcId="{84B0F25A-9C4F-4557-91E6-6CF1A67D9989}" destId="{2340B516-9BA7-4D55-BC4D-BA44F9608FB7}" srcOrd="2" destOrd="0" presId="urn:microsoft.com/office/officeart/2018/2/layout/IconVerticalSolidList"/>
    <dgm:cxn modelId="{316EA1F3-D537-4BD7-90B8-B9CA73D4F11A}" type="presParOf" srcId="{84B0F25A-9C4F-4557-91E6-6CF1A67D9989}" destId="{3EF15FE4-5F3F-43D4-8192-76E4856B7052}" srcOrd="3" destOrd="0" presId="urn:microsoft.com/office/officeart/2018/2/layout/IconVerticalSolidList"/>
    <dgm:cxn modelId="{C1DA507D-D6F8-4FC8-8925-DBA6C9CD3B75}" type="presParOf" srcId="{84B0F25A-9C4F-4557-91E6-6CF1A67D9989}" destId="{6C48E4F9-7F14-44BF-8663-EC4A3E34BC33}" srcOrd="4" destOrd="0" presId="urn:microsoft.com/office/officeart/2018/2/layout/IconVerticalSolidList"/>
    <dgm:cxn modelId="{060BF507-B6E3-4DC6-B306-5A454B8387CF}" type="presParOf" srcId="{C131160F-E04F-484F-A40B-D29A0D52AA83}" destId="{6DEC261D-8336-435B-99D6-5245D63BE6CA}" srcOrd="3" destOrd="0" presId="urn:microsoft.com/office/officeart/2018/2/layout/IconVerticalSolidList"/>
    <dgm:cxn modelId="{400C8F4C-D798-4D8A-AC83-996A5F7DBA2A}" type="presParOf" srcId="{C131160F-E04F-484F-A40B-D29A0D52AA83}" destId="{2C6516F3-386D-439A-83C7-F34796980D37}" srcOrd="4" destOrd="0" presId="urn:microsoft.com/office/officeart/2018/2/layout/IconVerticalSolidList"/>
    <dgm:cxn modelId="{FF057ED4-A489-474C-95DF-F5A9CEDD93C1}" type="presParOf" srcId="{2C6516F3-386D-439A-83C7-F34796980D37}" destId="{E109276F-66F2-43AE-85A9-149A27AFFB9B}" srcOrd="0" destOrd="0" presId="urn:microsoft.com/office/officeart/2018/2/layout/IconVerticalSolidList"/>
    <dgm:cxn modelId="{FD6B0759-4260-43BE-B4FC-9E3A30D0C1A9}" type="presParOf" srcId="{2C6516F3-386D-439A-83C7-F34796980D37}" destId="{CE920C58-5173-4D52-B03F-B2816A0412D0}" srcOrd="1" destOrd="0" presId="urn:microsoft.com/office/officeart/2018/2/layout/IconVerticalSolidList"/>
    <dgm:cxn modelId="{9D50168E-17E6-4B38-A054-582DE15089B8}" type="presParOf" srcId="{2C6516F3-386D-439A-83C7-F34796980D37}" destId="{BFAD1C76-10C6-4E21-A6D3-28001DFF5CF6}" srcOrd="2" destOrd="0" presId="urn:microsoft.com/office/officeart/2018/2/layout/IconVerticalSolidList"/>
    <dgm:cxn modelId="{E58217C9-95D9-4202-B83B-4FF2CB7B7AAA}" type="presParOf" srcId="{2C6516F3-386D-439A-83C7-F34796980D37}" destId="{262F625B-DF46-4BC1-8F0D-332CA5985018}"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457AF-EC50-4FA3-B35C-2DD48EBFAAA7}">
      <dsp:nvSpPr>
        <dsp:cNvPr id="0" name=""/>
        <dsp:cNvSpPr/>
      </dsp:nvSpPr>
      <dsp:spPr>
        <a:xfrm>
          <a:off x="0" y="2234"/>
          <a:ext cx="10515600" cy="10451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014AD6-012E-46CB-9A2D-D6115588C320}">
      <dsp:nvSpPr>
        <dsp:cNvPr id="0" name=""/>
        <dsp:cNvSpPr/>
      </dsp:nvSpPr>
      <dsp:spPr>
        <a:xfrm>
          <a:off x="316146" y="237385"/>
          <a:ext cx="574811" cy="5748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0311D0-445D-415A-BA18-9A30B763E5D3}">
      <dsp:nvSpPr>
        <dsp:cNvPr id="0" name=""/>
        <dsp:cNvSpPr/>
      </dsp:nvSpPr>
      <dsp:spPr>
        <a:xfrm>
          <a:off x="1207104" y="2234"/>
          <a:ext cx="4732020" cy="1045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08" tIns="110608" rIns="110608" bIns="110608" numCol="1" spcCol="1270" anchor="ctr" anchorCtr="0">
          <a:noAutofit/>
        </a:bodyPr>
        <a:lstStyle/>
        <a:p>
          <a:pPr marL="0" lvl="0" indent="0" algn="l" defTabSz="1111250">
            <a:lnSpc>
              <a:spcPct val="100000"/>
            </a:lnSpc>
            <a:spcBef>
              <a:spcPct val="0"/>
            </a:spcBef>
            <a:spcAft>
              <a:spcPct val="35000"/>
            </a:spcAft>
            <a:buNone/>
          </a:pPr>
          <a:r>
            <a:rPr lang="nl-NL" sz="2500" kern="1200"/>
            <a:t>Criteria voor het scannen van apps in een app </a:t>
          </a:r>
          <a:r>
            <a:rPr lang="nl-NL" sz="2500" kern="1200">
              <a:latin typeface="Avenir Next LT Pro"/>
            </a:rPr>
            <a:t>winkel</a:t>
          </a:r>
          <a:endParaRPr lang="en-US" sz="2500" kern="1200" err="1">
            <a:latin typeface="Avenir Next LT Pro"/>
          </a:endParaRPr>
        </a:p>
      </dsp:txBody>
      <dsp:txXfrm>
        <a:off x="1207104" y="2234"/>
        <a:ext cx="4732020" cy="1045112"/>
      </dsp:txXfrm>
    </dsp:sp>
    <dsp:sp modelId="{39E09AB6-2D4E-4C9F-B9EE-0D13AA3D3E96}">
      <dsp:nvSpPr>
        <dsp:cNvPr id="0" name=""/>
        <dsp:cNvSpPr/>
      </dsp:nvSpPr>
      <dsp:spPr>
        <a:xfrm>
          <a:off x="5939124" y="2234"/>
          <a:ext cx="4575295" cy="1045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08" tIns="110608" rIns="110608" bIns="110608" numCol="1" spcCol="1270" anchor="ctr" anchorCtr="0">
          <a:noAutofit/>
        </a:bodyPr>
        <a:lstStyle/>
        <a:p>
          <a:pPr marL="0" lvl="0" indent="0" algn="l" defTabSz="488950">
            <a:lnSpc>
              <a:spcPct val="100000"/>
            </a:lnSpc>
            <a:spcBef>
              <a:spcPct val="0"/>
            </a:spcBef>
            <a:spcAft>
              <a:spcPct val="35000"/>
            </a:spcAft>
            <a:buNone/>
          </a:pPr>
          <a:r>
            <a:rPr lang="nl-NL" sz="1100" kern="1200">
              <a:latin typeface="Avenir Next LT Pro"/>
            </a:rPr>
            <a:t>Foundation</a:t>
          </a:r>
          <a:endParaRPr lang="en-US" sz="1100" kern="1200"/>
        </a:p>
        <a:p>
          <a:pPr marL="0" lvl="0" indent="0" algn="l" defTabSz="488950">
            <a:lnSpc>
              <a:spcPct val="100000"/>
            </a:lnSpc>
            <a:spcBef>
              <a:spcPct val="0"/>
            </a:spcBef>
            <a:spcAft>
              <a:spcPct val="35000"/>
            </a:spcAft>
            <a:buNone/>
          </a:pPr>
          <a:r>
            <a:rPr lang="nl-NL" sz="1100" kern="1200"/>
            <a:t>Design</a:t>
          </a:r>
          <a:endParaRPr lang="en-US" sz="1100" kern="1200"/>
        </a:p>
        <a:p>
          <a:pPr marL="0" lvl="0" indent="0" algn="l" defTabSz="488950">
            <a:lnSpc>
              <a:spcPct val="100000"/>
            </a:lnSpc>
            <a:spcBef>
              <a:spcPct val="0"/>
            </a:spcBef>
            <a:spcAft>
              <a:spcPct val="35000"/>
            </a:spcAft>
            <a:buNone/>
          </a:pPr>
          <a:r>
            <a:rPr lang="nl-NL" sz="1100" kern="1200"/>
            <a:t>Tech Stack</a:t>
          </a:r>
          <a:endParaRPr lang="en-US" sz="1100" kern="1200"/>
        </a:p>
        <a:p>
          <a:pPr marL="0" lvl="0" indent="0" algn="l" defTabSz="488950">
            <a:lnSpc>
              <a:spcPct val="100000"/>
            </a:lnSpc>
            <a:spcBef>
              <a:spcPct val="0"/>
            </a:spcBef>
            <a:spcAft>
              <a:spcPct val="35000"/>
            </a:spcAft>
            <a:buNone/>
          </a:pPr>
          <a:r>
            <a:rPr lang="nl-NL" sz="1100" kern="1200" err="1"/>
            <a:t>Citizen</a:t>
          </a:r>
          <a:r>
            <a:rPr lang="nl-NL" sz="1100" kern="1200"/>
            <a:t> </a:t>
          </a:r>
          <a:r>
            <a:rPr lang="nl-NL" sz="1100" kern="1200" err="1"/>
            <a:t>Perspective</a:t>
          </a:r>
          <a:endParaRPr lang="en-US" sz="1100" kern="1200" err="1"/>
        </a:p>
      </dsp:txBody>
      <dsp:txXfrm>
        <a:off x="5939124" y="2234"/>
        <a:ext cx="4575295" cy="1045112"/>
      </dsp:txXfrm>
    </dsp:sp>
    <dsp:sp modelId="{6EB93553-57DE-484C-B3BC-7E07DA0CA005}">
      <dsp:nvSpPr>
        <dsp:cNvPr id="0" name=""/>
        <dsp:cNvSpPr/>
      </dsp:nvSpPr>
      <dsp:spPr>
        <a:xfrm>
          <a:off x="0" y="1308625"/>
          <a:ext cx="10515600" cy="10451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640882-581C-441C-A881-930EB899D53F}">
      <dsp:nvSpPr>
        <dsp:cNvPr id="0" name=""/>
        <dsp:cNvSpPr/>
      </dsp:nvSpPr>
      <dsp:spPr>
        <a:xfrm>
          <a:off x="316146" y="1543775"/>
          <a:ext cx="574811" cy="5748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F15FE4-5F3F-43D4-8192-76E4856B7052}">
      <dsp:nvSpPr>
        <dsp:cNvPr id="0" name=""/>
        <dsp:cNvSpPr/>
      </dsp:nvSpPr>
      <dsp:spPr>
        <a:xfrm>
          <a:off x="1207104" y="1308625"/>
          <a:ext cx="4732020" cy="1045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08" tIns="110608" rIns="110608" bIns="110608" numCol="1" spcCol="1270" anchor="ctr" anchorCtr="0">
          <a:noAutofit/>
        </a:bodyPr>
        <a:lstStyle/>
        <a:p>
          <a:pPr marL="0" lvl="0" indent="0" algn="l" defTabSz="1111250">
            <a:lnSpc>
              <a:spcPct val="100000"/>
            </a:lnSpc>
            <a:spcBef>
              <a:spcPct val="0"/>
            </a:spcBef>
            <a:spcAft>
              <a:spcPct val="35000"/>
            </a:spcAft>
            <a:buNone/>
          </a:pPr>
          <a:r>
            <a:rPr lang="nl-NL" sz="2500" kern="1200"/>
            <a:t>De scan:</a:t>
          </a:r>
          <a:endParaRPr lang="en-US" sz="2500" kern="1200"/>
        </a:p>
      </dsp:txBody>
      <dsp:txXfrm>
        <a:off x="1207104" y="1308625"/>
        <a:ext cx="4732020" cy="1045112"/>
      </dsp:txXfrm>
    </dsp:sp>
    <dsp:sp modelId="{6C48E4F9-7F14-44BF-8663-EC4A3E34BC33}">
      <dsp:nvSpPr>
        <dsp:cNvPr id="0" name=""/>
        <dsp:cNvSpPr/>
      </dsp:nvSpPr>
      <dsp:spPr>
        <a:xfrm>
          <a:off x="5939124" y="1308625"/>
          <a:ext cx="4575295" cy="1045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08" tIns="110608" rIns="110608" bIns="110608" numCol="1" spcCol="1270" anchor="ctr" anchorCtr="0">
          <a:noAutofit/>
        </a:bodyPr>
        <a:lstStyle/>
        <a:p>
          <a:pPr marL="0" lvl="0" indent="0" algn="l" defTabSz="488950">
            <a:lnSpc>
              <a:spcPct val="100000"/>
            </a:lnSpc>
            <a:spcBef>
              <a:spcPct val="0"/>
            </a:spcBef>
            <a:spcAft>
              <a:spcPct val="35000"/>
            </a:spcAft>
            <a:buNone/>
          </a:pPr>
          <a:r>
            <a:rPr lang="nl-NL" sz="1100" kern="1200"/>
            <a:t>Voorbereiding</a:t>
          </a:r>
          <a:endParaRPr lang="en-US" sz="1100" kern="1200"/>
        </a:p>
        <a:p>
          <a:pPr marL="0" lvl="0" indent="0" algn="l" defTabSz="488950">
            <a:lnSpc>
              <a:spcPct val="100000"/>
            </a:lnSpc>
            <a:spcBef>
              <a:spcPct val="0"/>
            </a:spcBef>
            <a:spcAft>
              <a:spcPct val="35000"/>
            </a:spcAft>
            <a:buNone/>
          </a:pPr>
          <a:r>
            <a:rPr lang="nl-NL" sz="1100" kern="1200"/>
            <a:t>Evaluatie</a:t>
          </a:r>
          <a:endParaRPr lang="en-US" sz="1100" kern="1200"/>
        </a:p>
        <a:p>
          <a:pPr marL="0" lvl="0" indent="0" algn="l" defTabSz="488950">
            <a:lnSpc>
              <a:spcPct val="100000"/>
            </a:lnSpc>
            <a:spcBef>
              <a:spcPct val="0"/>
            </a:spcBef>
            <a:spcAft>
              <a:spcPct val="35000"/>
            </a:spcAft>
            <a:buNone/>
          </a:pPr>
          <a:r>
            <a:rPr lang="nl-NL" sz="1100" kern="1200"/>
            <a:t>Rapportage</a:t>
          </a:r>
          <a:endParaRPr lang="en-US" sz="1100" kern="1200"/>
        </a:p>
      </dsp:txBody>
      <dsp:txXfrm>
        <a:off x="5939124" y="1308625"/>
        <a:ext cx="4575295" cy="1045112"/>
      </dsp:txXfrm>
    </dsp:sp>
    <dsp:sp modelId="{E109276F-66F2-43AE-85A9-149A27AFFB9B}">
      <dsp:nvSpPr>
        <dsp:cNvPr id="0" name=""/>
        <dsp:cNvSpPr/>
      </dsp:nvSpPr>
      <dsp:spPr>
        <a:xfrm>
          <a:off x="0" y="2615015"/>
          <a:ext cx="10515600" cy="10451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920C58-5173-4D52-B03F-B2816A0412D0}">
      <dsp:nvSpPr>
        <dsp:cNvPr id="0" name=""/>
        <dsp:cNvSpPr/>
      </dsp:nvSpPr>
      <dsp:spPr>
        <a:xfrm>
          <a:off x="316146" y="2850166"/>
          <a:ext cx="574811" cy="5748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2F625B-DF46-4BC1-8F0D-332CA5985018}">
      <dsp:nvSpPr>
        <dsp:cNvPr id="0" name=""/>
        <dsp:cNvSpPr/>
      </dsp:nvSpPr>
      <dsp:spPr>
        <a:xfrm>
          <a:off x="1207104" y="2615015"/>
          <a:ext cx="9307315" cy="1045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08" tIns="110608" rIns="110608" bIns="110608" numCol="1" spcCol="1270" anchor="ctr" anchorCtr="0">
          <a:noAutofit/>
        </a:bodyPr>
        <a:lstStyle/>
        <a:p>
          <a:pPr marL="0" lvl="0" indent="0" algn="l" defTabSz="1111250">
            <a:lnSpc>
              <a:spcPct val="100000"/>
            </a:lnSpc>
            <a:spcBef>
              <a:spcPct val="0"/>
            </a:spcBef>
            <a:spcAft>
              <a:spcPct val="35000"/>
            </a:spcAft>
            <a:buNone/>
          </a:pPr>
          <a:r>
            <a:rPr lang="nl-NL" sz="2500" kern="1200"/>
            <a:t>Mogelijkheid om een scan aan te vragen</a:t>
          </a:r>
          <a:endParaRPr lang="en-US" sz="2500" kern="1200"/>
        </a:p>
      </dsp:txBody>
      <dsp:txXfrm>
        <a:off x="1207104" y="2615015"/>
        <a:ext cx="9307315" cy="104511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155B6-89A6-4191-AD75-5B0F68B7BD0E}" type="datetimeFigureOut">
              <a:rPr lang="nl-NL" smtClean="0"/>
              <a:t>5-1-2025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0E388-B6ED-441B-8079-2717FB108333}" type="slidenum">
              <a:rPr lang="nl-NL" smtClean="0"/>
              <a:t>‹#›</a:t>
            </a:fld>
            <a:endParaRPr lang="nl-NL"/>
          </a:p>
        </p:txBody>
      </p:sp>
    </p:spTree>
    <p:extLst>
      <p:ext uri="{BB962C8B-B14F-4D97-AF65-F5344CB8AC3E}">
        <p14:creationId xmlns:p14="http://schemas.microsoft.com/office/powerpoint/2010/main" val="197884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Welkom bij onze presentatie over de eerste versie van de prototypes voor </a:t>
            </a:r>
            <a:r>
              <a:rPr lang="nl-NL" err="1"/>
              <a:t>MobiFree</a:t>
            </a:r>
            <a:r>
              <a:rPr lang="nl-NL"/>
              <a:t>. Vandaag laten we zien wat we de afgelopen 2 weken hebben gedaan en presenteren we onze eerste uitgewerkte </a:t>
            </a:r>
            <a:r>
              <a:rPr lang="nl-NL" err="1"/>
              <a:t>protype</a:t>
            </a:r>
            <a:r>
              <a:rPr lang="nl-NL"/>
              <a:t>. We kijken uit naar jullie feedback en vragen. Laten we beginnen met de agenda.</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a:t>
            </a:fld>
            <a:endParaRPr lang="nl-NL"/>
          </a:p>
        </p:txBody>
      </p:sp>
    </p:spTree>
    <p:extLst>
      <p:ext uri="{BB962C8B-B14F-4D97-AF65-F5344CB8AC3E}">
        <p14:creationId xmlns:p14="http://schemas.microsoft.com/office/powerpoint/2010/main" val="2277317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EA50E-EBBF-9798-3306-D59E1B70157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F062BAF-1748-5BAC-7FD5-715209450AF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16FB609-022E-AE5F-C962-19157CB096AB}"/>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E196DD2C-C230-515A-DA66-0838999A882E}"/>
              </a:ext>
            </a:extLst>
          </p:cNvPr>
          <p:cNvSpPr>
            <a:spLocks noGrp="1"/>
          </p:cNvSpPr>
          <p:nvPr>
            <p:ph type="sldNum" sz="quarter" idx="5"/>
          </p:nvPr>
        </p:nvSpPr>
        <p:spPr/>
        <p:txBody>
          <a:bodyPr/>
          <a:lstStyle/>
          <a:p>
            <a:fld id="{0060E388-B6ED-441B-8079-2717FB108333}" type="slidenum">
              <a:rPr lang="nl-NL" smtClean="0"/>
              <a:t>10</a:t>
            </a:fld>
            <a:endParaRPr lang="nl-NL"/>
          </a:p>
        </p:txBody>
      </p:sp>
    </p:spTree>
    <p:extLst>
      <p:ext uri="{BB962C8B-B14F-4D97-AF65-F5344CB8AC3E}">
        <p14:creationId xmlns:p14="http://schemas.microsoft.com/office/powerpoint/2010/main" val="1571212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67556-5F95-9B4F-E412-1BE6A001036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1F080C4-CF8B-EADB-23D4-D24166BF9D9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7BC59E8-C6EE-E739-8211-E36FB245DE1F}"/>
              </a:ext>
            </a:extLst>
          </p:cNvPr>
          <p:cNvSpPr>
            <a:spLocks noGrp="1"/>
          </p:cNvSpPr>
          <p:nvPr>
            <p:ph type="body" idx="1"/>
          </p:nvPr>
        </p:nvSpPr>
        <p:spPr/>
        <p:txBody>
          <a:bodyPr/>
          <a:lstStyle/>
          <a:p>
            <a:r>
              <a:rPr lang="nl-NL"/>
              <a:t>Governance gaat over het besturen en beheersen </a:t>
            </a:r>
            <a:r>
              <a:rPr lang="nl-NL" i="1"/>
              <a:t>van</a:t>
            </a:r>
            <a:r>
              <a:rPr lang="nl-NL"/>
              <a:t> een organisatie en verantwoordelijkheid en zeggenschap </a:t>
            </a:r>
            <a:r>
              <a:rPr lang="nl-NL" i="1"/>
              <a:t>binnen</a:t>
            </a:r>
            <a:r>
              <a:rPr lang="nl-NL"/>
              <a:t> een organisatie.  Wij richten ons op privacy, transparantie en samenhorigheid om een ethische </a:t>
            </a:r>
            <a:r>
              <a:rPr lang="nl-NL" err="1"/>
              <a:t>appwinkel</a:t>
            </a:r>
            <a:r>
              <a:rPr lang="nl-NL"/>
              <a:t> die alle behoeftes van de gebruikers erbij betrekt. Hierbij is er nagedacht over de </a:t>
            </a:r>
            <a:r>
              <a:rPr lang="nl-NL" err="1"/>
              <a:t>financien</a:t>
            </a:r>
            <a:r>
              <a:rPr lang="nl-NL"/>
              <a:t>, eigendom en toezicht. Het grootste deel van de financiën die worden ontvangen zijn vanuit subsidies, bijvoorbeeld NGI. Ook kunnen er jaarlijkse contributies van publieke instellingen gebruikt worden die gebruik maken van de diensten van </a:t>
            </a:r>
            <a:r>
              <a:rPr lang="nl-NL" err="1"/>
              <a:t>AppHive</a:t>
            </a:r>
            <a:r>
              <a:rPr lang="nl-NL"/>
              <a:t> en natuurlijk zijn donaties ook een optie. </a:t>
            </a:r>
          </a:p>
          <a:p>
            <a:endParaRPr lang="nl-NL"/>
          </a:p>
          <a:p>
            <a:r>
              <a:rPr lang="nl-NL"/>
              <a:t>Eigendom</a:t>
            </a:r>
          </a:p>
          <a:p>
            <a:r>
              <a:rPr lang="nl-NL"/>
              <a:t>Zijn wij een stichting die prioriteit stelt aan de publieke waardes in plaats van commerciële belangen. De winst die wordt gemaakt zal dus weer terug geïnvesteerd in </a:t>
            </a:r>
            <a:r>
              <a:rPr lang="nl-NL" err="1"/>
              <a:t>AppHive</a:t>
            </a:r>
            <a:r>
              <a:rPr lang="nl-NL"/>
              <a:t>. Zoals eerder gezegd wordt dit dus gedaan, omdat wij gericht zijn op het waarborgen van publieke waardes. Er is dus een raad van bestuur (wij), dat verantwoordelijk is voor de missie en doel van de stichting. </a:t>
            </a:r>
          </a:p>
          <a:p>
            <a:endParaRPr lang="nl-NL"/>
          </a:p>
          <a:p>
            <a:r>
              <a:rPr lang="nl-NL"/>
              <a:t>Toezicht</a:t>
            </a:r>
          </a:p>
          <a:p>
            <a:r>
              <a:rPr lang="nl-NL"/>
              <a:t>Er moet een duidelijke toezichtstructuur zijn zodat de beslissingen die worden genomen eerlijk en duidelijk zijn. Dit is belangrijk zodat het waarborgen van publieke waardes goed gedaan wordt. Dit kan gedaan worden door feedback van de gebruikers van </a:t>
            </a:r>
            <a:r>
              <a:rPr lang="nl-NL" err="1"/>
              <a:t>Apphive</a:t>
            </a:r>
            <a:r>
              <a:rPr lang="nl-NL"/>
              <a:t>. Er kan ook eventueel een derde partij ingezet worden zoals een raad van commissarissen. Deze kan advies en aanbevelingen geven aan de bestuurders. Zo wordt ervoor gezorgd dat onze stichting in lijn blijft met de missies en waardes. </a:t>
            </a:r>
          </a:p>
          <a:p>
            <a:endParaRPr lang="nl-NL"/>
          </a:p>
          <a:p>
            <a:endParaRPr lang="nl-NL"/>
          </a:p>
        </p:txBody>
      </p:sp>
      <p:sp>
        <p:nvSpPr>
          <p:cNvPr id="4" name="Tijdelijke aanduiding voor dianummer 3">
            <a:extLst>
              <a:ext uri="{FF2B5EF4-FFF2-40B4-BE49-F238E27FC236}">
                <a16:creationId xmlns:a16="http://schemas.microsoft.com/office/drawing/2014/main" id="{C62AB48A-16CF-5B1A-3DAB-6761EA81C766}"/>
              </a:ext>
            </a:extLst>
          </p:cNvPr>
          <p:cNvSpPr>
            <a:spLocks noGrp="1"/>
          </p:cNvSpPr>
          <p:nvPr>
            <p:ph type="sldNum" sz="quarter" idx="5"/>
          </p:nvPr>
        </p:nvSpPr>
        <p:spPr/>
        <p:txBody>
          <a:bodyPr/>
          <a:lstStyle/>
          <a:p>
            <a:fld id="{0060E388-B6ED-441B-8079-2717FB108333}" type="slidenum">
              <a:rPr lang="nl-NL" smtClean="0"/>
              <a:t>11</a:t>
            </a:fld>
            <a:endParaRPr lang="nl-NL"/>
          </a:p>
        </p:txBody>
      </p:sp>
    </p:spTree>
    <p:extLst>
      <p:ext uri="{BB962C8B-B14F-4D97-AF65-F5344CB8AC3E}">
        <p14:creationId xmlns:p14="http://schemas.microsoft.com/office/powerpoint/2010/main" val="360716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29CD8-E3B9-28A9-3F24-C7F63C1B389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05709D2-D940-7C07-3924-90D3EE809A4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B4241B7-F828-8061-7B59-2B3E50288845}"/>
              </a:ext>
            </a:extLst>
          </p:cNvPr>
          <p:cNvSpPr>
            <a:spLocks noGrp="1"/>
          </p:cNvSpPr>
          <p:nvPr>
            <p:ph type="body" idx="1"/>
          </p:nvPr>
        </p:nvSpPr>
        <p:spPr/>
        <p:txBody>
          <a:bodyPr/>
          <a:lstStyle/>
          <a:p>
            <a:r>
              <a:rPr lang="nl-NL"/>
              <a:t>We sluiten de presentatie af met ruimte voor vragen en feedback. Wat vinden jullie van de eerste versie van onze prototypes? Zijn er dingen die we verder moeten uitwerken of verbeteren? We horen graag jullie inzichten.</a:t>
            </a:r>
          </a:p>
        </p:txBody>
      </p:sp>
      <p:sp>
        <p:nvSpPr>
          <p:cNvPr id="4" name="Tijdelijke aanduiding voor dianummer 3">
            <a:extLst>
              <a:ext uri="{FF2B5EF4-FFF2-40B4-BE49-F238E27FC236}">
                <a16:creationId xmlns:a16="http://schemas.microsoft.com/office/drawing/2014/main" id="{63843466-FE25-5585-3653-E76CBD0FC42C}"/>
              </a:ext>
            </a:extLst>
          </p:cNvPr>
          <p:cNvSpPr>
            <a:spLocks noGrp="1"/>
          </p:cNvSpPr>
          <p:nvPr>
            <p:ph type="sldNum" sz="quarter" idx="5"/>
          </p:nvPr>
        </p:nvSpPr>
        <p:spPr/>
        <p:txBody>
          <a:bodyPr/>
          <a:lstStyle/>
          <a:p>
            <a:fld id="{0060E388-B6ED-441B-8079-2717FB108333}" type="slidenum">
              <a:rPr lang="nl-NL" smtClean="0"/>
              <a:t>12</a:t>
            </a:fld>
            <a:endParaRPr lang="nl-NL"/>
          </a:p>
        </p:txBody>
      </p:sp>
    </p:spTree>
    <p:extLst>
      <p:ext uri="{BB962C8B-B14F-4D97-AF65-F5344CB8AC3E}">
        <p14:creationId xmlns:p14="http://schemas.microsoft.com/office/powerpoint/2010/main" val="197596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Hier is de agenda voor vandaag. We starten met een korte introductie en gaan daarna terugblikken op wat we vorige week hebben gepresenteerd. Daarna bespreken we wat we deze week hebben gedaan, inclusief de eerste versie van de prototypes. We sluiten af met ruimte voor vragen en feedback.</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2</a:t>
            </a:fld>
            <a:endParaRPr lang="nl-NL"/>
          </a:p>
        </p:txBody>
      </p:sp>
    </p:spTree>
    <p:extLst>
      <p:ext uri="{BB962C8B-B14F-4D97-AF65-F5344CB8AC3E}">
        <p14:creationId xmlns:p14="http://schemas.microsoft.com/office/powerpoint/2010/main" val="158443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3939-23B1-46A6-9F23-D26404A92F3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46FB311-3946-1A13-6130-5E5D2AF6CBE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F587680-D219-CACB-981B-857E2094131E}"/>
              </a:ext>
            </a:extLst>
          </p:cNvPr>
          <p:cNvSpPr>
            <a:spLocks noGrp="1"/>
          </p:cNvSpPr>
          <p:nvPr>
            <p:ph type="body" idx="1"/>
          </p:nvPr>
        </p:nvSpPr>
        <p:spPr/>
        <p:txBody>
          <a:bodyPr/>
          <a:lstStyle/>
          <a:p>
            <a:r>
              <a:rPr lang="nl-NL"/>
              <a:t>Deze week hebben we onze focus gelegd op het maken van de eerste versie van de prototypes. We hebben nagedacht over de processen achter de functies en deze vertaald naar </a:t>
            </a:r>
            <a:r>
              <a:rPr lang="nl-NL" err="1"/>
              <a:t>wireframes</a:t>
            </a:r>
            <a:r>
              <a:rPr lang="nl-NL"/>
              <a:t> in </a:t>
            </a:r>
            <a:r>
              <a:rPr lang="nl-NL" err="1"/>
              <a:t>Figma</a:t>
            </a:r>
            <a:r>
              <a:rPr lang="nl-NL"/>
              <a:t>. Dit was een belangrijke stap om onze ideeën visueel en tastbaar te maken.</a:t>
            </a:r>
          </a:p>
        </p:txBody>
      </p:sp>
      <p:sp>
        <p:nvSpPr>
          <p:cNvPr id="4" name="Tijdelijke aanduiding voor dianummer 3">
            <a:extLst>
              <a:ext uri="{FF2B5EF4-FFF2-40B4-BE49-F238E27FC236}">
                <a16:creationId xmlns:a16="http://schemas.microsoft.com/office/drawing/2014/main" id="{8512C2BB-1885-0F98-1129-D72F32A613C6}"/>
              </a:ext>
            </a:extLst>
          </p:cNvPr>
          <p:cNvSpPr>
            <a:spLocks noGrp="1"/>
          </p:cNvSpPr>
          <p:nvPr>
            <p:ph type="sldNum" sz="quarter" idx="5"/>
          </p:nvPr>
        </p:nvSpPr>
        <p:spPr/>
        <p:txBody>
          <a:bodyPr/>
          <a:lstStyle/>
          <a:p>
            <a:fld id="{0060E388-B6ED-441B-8079-2717FB108333}" type="slidenum">
              <a:rPr lang="nl-NL" smtClean="0"/>
              <a:t>3</a:t>
            </a:fld>
            <a:endParaRPr lang="nl-NL"/>
          </a:p>
        </p:txBody>
      </p:sp>
    </p:spTree>
    <p:extLst>
      <p:ext uri="{BB962C8B-B14F-4D97-AF65-F5344CB8AC3E}">
        <p14:creationId xmlns:p14="http://schemas.microsoft.com/office/powerpoint/2010/main" val="293760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3939-23B1-46A6-9F23-D26404A92F3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46FB311-3946-1A13-6130-5E5D2AF6CBE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F587680-D219-CACB-981B-857E2094131E}"/>
              </a:ext>
            </a:extLst>
          </p:cNvPr>
          <p:cNvSpPr>
            <a:spLocks noGrp="1"/>
          </p:cNvSpPr>
          <p:nvPr>
            <p:ph type="body" idx="1"/>
          </p:nvPr>
        </p:nvSpPr>
        <p:spPr/>
        <p:txBody>
          <a:bodyPr/>
          <a:lstStyle/>
          <a:p>
            <a:r>
              <a:rPr lang="nl-NL" b="1"/>
              <a:t>Criteria voor het scannen van apps in een app winkel</a:t>
            </a:r>
            <a:endParaRPr lang="en-US"/>
          </a:p>
          <a:p>
            <a:r>
              <a:rPr lang="nl-NL"/>
              <a:t>Om apps in een app store te scannen, richten we ons op vier hoofdcategorieën die overeenkomen met de lagen van de Public Stack: Foundation, Design, Tech Stack, en Citizen Perspective. Elke categorie bevat meetbare indicatoren die bijdragen aan een objectieve beoordeling.</a:t>
            </a:r>
          </a:p>
          <a:p>
            <a:r>
              <a:rPr lang="nl-NL" b="1"/>
              <a:t>1. Foundation: Verantwoordelijkheid en publieke waarden</a:t>
            </a:r>
            <a:endParaRPr lang="nl-NL"/>
          </a:p>
          <a:p>
            <a:pPr marL="171450" indent="-171450">
              <a:buFont typeface="Arial"/>
              <a:buChar char="•"/>
            </a:pPr>
            <a:r>
              <a:rPr lang="nl-NL" b="1"/>
              <a:t>Stakeholderbetrokkenheid:</a:t>
            </a:r>
            <a:r>
              <a:rPr lang="nl-NL"/>
              <a:t> Zijn relevante stakeholders (overheid, burgers, bedrijven) betrokken bij de ontwikkeling?</a:t>
            </a:r>
          </a:p>
          <a:p>
            <a:pPr marL="171450" indent="-171450">
              <a:buFont typeface="Arial"/>
              <a:buChar char="•"/>
            </a:pPr>
            <a:r>
              <a:rPr lang="nl-NL" b="1"/>
              <a:t>Privacybescherming:</a:t>
            </a:r>
            <a:r>
              <a:rPr lang="nl-NL"/>
              <a:t> Worden gebruikersgegevens beschermd door middel van end-</a:t>
            </a:r>
            <a:r>
              <a:rPr lang="nl-NL" err="1"/>
              <a:t>to</a:t>
            </a:r>
            <a:r>
              <a:rPr lang="nl-NL"/>
              <a:t>-end encryptie? Zijn gebruikers geïnformeerd over welke data wordt verzameld en waarom?</a:t>
            </a:r>
          </a:p>
          <a:p>
            <a:pPr marL="171450" indent="-171450">
              <a:buFont typeface="Arial"/>
              <a:buChar char="•"/>
            </a:pPr>
            <a:r>
              <a:rPr lang="nl-NL" b="1"/>
              <a:t>Duurzaamheid:</a:t>
            </a:r>
            <a:r>
              <a:rPr lang="nl-NL"/>
              <a:t> Houdt de app rekening met milieu-impact en </a:t>
            </a:r>
            <a:r>
              <a:rPr lang="nl-NL" err="1"/>
              <a:t>sociaal-economische</a:t>
            </a:r>
            <a:r>
              <a:rPr lang="nl-NL"/>
              <a:t> duurzaamheid?</a:t>
            </a:r>
          </a:p>
          <a:p>
            <a:pPr marL="171450" indent="-171450">
              <a:buFont typeface="Arial"/>
              <a:buChar char="•"/>
            </a:pPr>
            <a:r>
              <a:rPr lang="nl-NL" b="1"/>
              <a:t>Onafhankelijkheid van Big Tech:</a:t>
            </a:r>
            <a:r>
              <a:rPr lang="nl-NL"/>
              <a:t> Is de app afhankelijk van grote technologiebedrijven zoals Google, Amazon of Facebook?</a:t>
            </a:r>
          </a:p>
          <a:p>
            <a:r>
              <a:rPr lang="nl-NL" b="1"/>
              <a:t>2. Design: Inclusiviteit en co-creatie</a:t>
            </a:r>
            <a:endParaRPr lang="nl-NL"/>
          </a:p>
          <a:p>
            <a:pPr marL="171450" indent="-171450">
              <a:buFont typeface="Arial"/>
              <a:buChar char="•"/>
            </a:pPr>
            <a:r>
              <a:rPr lang="nl-NL" b="1"/>
              <a:t>Gebruikersbetrokkenheid:</a:t>
            </a:r>
            <a:r>
              <a:rPr lang="nl-NL"/>
              <a:t> Hebben gebruikers inspraak gehad in het ontwerpproces?</a:t>
            </a:r>
          </a:p>
          <a:p>
            <a:pPr marL="171450" indent="-171450">
              <a:buFont typeface="Arial"/>
              <a:buChar char="•"/>
            </a:pPr>
            <a:r>
              <a:rPr lang="nl-NL" b="1"/>
              <a:t>Toegankelijkheid:</a:t>
            </a:r>
            <a:r>
              <a:rPr lang="nl-NL"/>
              <a:t> Biedt de app ondersteuning voor mensen met beperkingen, zoals schermlezers en contrastrijke thema's?</a:t>
            </a:r>
          </a:p>
          <a:p>
            <a:pPr marL="171450" indent="-171450">
              <a:buFont typeface="Arial"/>
              <a:buChar char="•"/>
            </a:pPr>
            <a:r>
              <a:rPr lang="nl-NL" b="1"/>
              <a:t>Impactonderzoek:</a:t>
            </a:r>
            <a:r>
              <a:rPr lang="nl-NL"/>
              <a:t> Is er onderzoek gedaan naar de impact van de app op gebruikers en maatschappij? Zijn de resultaten openbaar?</a:t>
            </a:r>
          </a:p>
          <a:p>
            <a:r>
              <a:rPr lang="nl-NL" b="1"/>
              <a:t>3. Tech Stack: Transparantie en controle</a:t>
            </a:r>
            <a:endParaRPr lang="nl-NL"/>
          </a:p>
          <a:p>
            <a:pPr marL="171450" indent="-171450">
              <a:buFont typeface="Arial"/>
              <a:buChar char="•"/>
            </a:pPr>
            <a:r>
              <a:rPr lang="nl-NL" b="1"/>
              <a:t>Open source:</a:t>
            </a:r>
            <a:r>
              <a:rPr lang="nl-NL"/>
              <a:t> Is de broncode openbaar beschikbaar?</a:t>
            </a:r>
          </a:p>
          <a:p>
            <a:pPr marL="171450" indent="-171450">
              <a:buFont typeface="Arial"/>
              <a:buChar char="•"/>
            </a:pPr>
            <a:r>
              <a:rPr lang="nl-NL" b="1"/>
              <a:t>Gebruik van tracerende software:</a:t>
            </a:r>
            <a:r>
              <a:rPr lang="nl-NL"/>
              <a:t> Wordt tracking toegepast, en zo ja, met toestemming van gebruikers?</a:t>
            </a:r>
          </a:p>
          <a:p>
            <a:pPr marL="171450" indent="-171450">
              <a:buFont typeface="Arial"/>
              <a:buChar char="•"/>
            </a:pPr>
            <a:r>
              <a:rPr lang="nl-NL" b="1"/>
              <a:t>Technologische transparantie:</a:t>
            </a:r>
            <a:r>
              <a:rPr lang="nl-NL"/>
              <a:t> Is het voor gebruikers duidelijk hoe de technologie werkt?</a:t>
            </a:r>
          </a:p>
          <a:p>
            <a:pPr marL="171450" indent="-171450">
              <a:buFont typeface="Arial"/>
              <a:buChar char="•"/>
            </a:pPr>
            <a:r>
              <a:rPr lang="nl-NL" b="1"/>
              <a:t>Controleopties:</a:t>
            </a:r>
            <a:r>
              <a:rPr lang="nl-NL"/>
              <a:t> Kunnen gebruikers fouten melden of gegevens verwijderen?</a:t>
            </a:r>
          </a:p>
          <a:p>
            <a:r>
              <a:rPr lang="nl-NL" b="1"/>
              <a:t>4. </a:t>
            </a:r>
            <a:r>
              <a:rPr lang="nl-NL" b="1" err="1"/>
              <a:t>Citizen</a:t>
            </a:r>
            <a:r>
              <a:rPr lang="nl-NL" b="1"/>
              <a:t> </a:t>
            </a:r>
            <a:r>
              <a:rPr lang="nl-NL" b="1" err="1"/>
              <a:t>Perspective</a:t>
            </a:r>
            <a:r>
              <a:rPr lang="nl-NL" b="1"/>
              <a:t>: Gebruikerservaring en sociale impact</a:t>
            </a:r>
            <a:endParaRPr lang="nl-NL"/>
          </a:p>
          <a:p>
            <a:pPr marL="171450" indent="-171450">
              <a:buFont typeface="Arial"/>
              <a:buChar char="•"/>
            </a:pPr>
            <a:r>
              <a:rPr lang="nl-NL" b="1"/>
              <a:t>Gebruiksvriendelijkheid:</a:t>
            </a:r>
            <a:r>
              <a:rPr lang="nl-NL"/>
              <a:t> Is de app intuïtief en toegankelijk voor alle gebruikers?</a:t>
            </a:r>
          </a:p>
          <a:p>
            <a:pPr marL="171450" indent="-171450">
              <a:buFont typeface="Arial"/>
              <a:buChar char="•"/>
            </a:pPr>
            <a:r>
              <a:rPr lang="nl-NL" b="1"/>
              <a:t>Data-eigenaarschap:</a:t>
            </a:r>
            <a:r>
              <a:rPr lang="nl-NL"/>
              <a:t> Kunnen gebruikers hun eigen gegevens beheren en verwijderen?</a:t>
            </a:r>
          </a:p>
          <a:p>
            <a:pPr marL="171450" indent="-171450">
              <a:buFont typeface="Arial"/>
              <a:buChar char="•"/>
            </a:pPr>
            <a:r>
              <a:rPr lang="nl-NL" b="1"/>
              <a:t>Inclusie:</a:t>
            </a:r>
            <a:r>
              <a:rPr lang="nl-NL"/>
              <a:t> Is de app bruikbaar op verschillende apparaten (bijv. oudere smartphones, trage netwerken)?</a:t>
            </a:r>
          </a:p>
          <a:p>
            <a:pPr marL="171450" indent="-171450">
              <a:buFont typeface="Arial"/>
              <a:buChar char="•"/>
            </a:pPr>
            <a:r>
              <a:rPr lang="nl-NL" b="1"/>
              <a:t>Non-discriminatie:</a:t>
            </a:r>
            <a:r>
              <a:rPr lang="nl-NL"/>
              <a:t> Zijn er maatregelen om vooroordelen of uitsluiting door algoritmen te voorkomen?</a:t>
            </a:r>
          </a:p>
          <a:p>
            <a:r>
              <a:rPr lang="nl-NL"/>
              <a:t> </a:t>
            </a:r>
          </a:p>
          <a:p>
            <a:r>
              <a:rPr lang="nl-NL"/>
              <a:t> </a:t>
            </a:r>
          </a:p>
          <a:p>
            <a:r>
              <a:rPr lang="nl-NL"/>
              <a:t> </a:t>
            </a:r>
          </a:p>
          <a:p>
            <a:r>
              <a:rPr lang="nl-NL" b="1"/>
              <a:t>Hoe de scan wordt gedaan:</a:t>
            </a:r>
            <a:endParaRPr lang="nl-NL"/>
          </a:p>
          <a:p>
            <a:r>
              <a:rPr lang="nl-NL" b="1"/>
              <a:t>Stap 1: Voorbereiding</a:t>
            </a:r>
            <a:endParaRPr lang="nl-NL"/>
          </a:p>
          <a:p>
            <a:pPr marL="171450" indent="-171450">
              <a:buFont typeface="Arial"/>
              <a:buChar char="•"/>
            </a:pPr>
            <a:r>
              <a:rPr lang="nl-NL" b="1"/>
              <a:t>Selectie:</a:t>
            </a:r>
            <a:r>
              <a:rPr lang="nl-NL"/>
              <a:t> Kies apps voor beoordeling.</a:t>
            </a:r>
          </a:p>
          <a:p>
            <a:pPr marL="171450" indent="-171450">
              <a:buFont typeface="Arial"/>
              <a:buChar char="•"/>
            </a:pPr>
            <a:r>
              <a:rPr lang="nl-NL" b="1"/>
              <a:t>Informatie verzamelen:</a:t>
            </a:r>
            <a:r>
              <a:rPr lang="nl-NL"/>
              <a:t> Ontwikkelaars leveren documenten zoals </a:t>
            </a:r>
            <a:r>
              <a:rPr lang="nl-NL" err="1"/>
              <a:t>privacybeleid</a:t>
            </a:r>
            <a:r>
              <a:rPr lang="nl-NL"/>
              <a:t> en technische specificaties aan.</a:t>
            </a:r>
          </a:p>
          <a:p>
            <a:pPr marL="171450" indent="-171450">
              <a:buFont typeface="Arial"/>
              <a:buChar char="•"/>
            </a:pPr>
            <a:r>
              <a:rPr lang="nl-NL" b="1"/>
              <a:t>Designproces Beoordelen: </a:t>
            </a:r>
            <a:r>
              <a:rPr lang="nl-NL"/>
              <a:t>Stel vragen aan de ontwikkelaars over hoe het designproces van de app is verlopen, zoals de betrokkenheid van gebruikers en co-creatie.</a:t>
            </a:r>
          </a:p>
          <a:p>
            <a:r>
              <a:rPr lang="nl-NL" b="1"/>
              <a:t>Stap 2: Evaluatie</a:t>
            </a:r>
            <a:endParaRPr lang="nl-NL"/>
          </a:p>
          <a:p>
            <a:r>
              <a:rPr lang="nl-NL"/>
              <a:t>De app wordt beoordeeld aan de hand van een scoremodel:</a:t>
            </a:r>
          </a:p>
          <a:p>
            <a:pPr marL="171450" indent="-171450">
              <a:buFont typeface="Arial"/>
              <a:buChar char="•"/>
            </a:pPr>
            <a:r>
              <a:rPr lang="nl-NL" b="1"/>
              <a:t>1 (Slecht)</a:t>
            </a:r>
            <a:r>
              <a:rPr lang="nl-NL"/>
              <a:t> tot </a:t>
            </a:r>
            <a:r>
              <a:rPr lang="nl-NL" b="1"/>
              <a:t>4 (Uitstekend)</a:t>
            </a:r>
            <a:r>
              <a:rPr lang="nl-NL"/>
              <a:t> voor elk criterium.</a:t>
            </a:r>
          </a:p>
          <a:p>
            <a:pPr marL="171450" indent="-171450">
              <a:buFont typeface="Arial"/>
              <a:buChar char="•"/>
            </a:pPr>
            <a:r>
              <a:rPr lang="nl-NL" b="1"/>
              <a:t>Scoretabel:</a:t>
            </a:r>
            <a:endParaRPr lang="nl-NL"/>
          </a:p>
          <a:p>
            <a:pPr marL="628650" lvl="1" indent="-171450">
              <a:buFont typeface="Arial"/>
              <a:buChar char="•"/>
            </a:pPr>
            <a:r>
              <a:rPr lang="nl-NL"/>
              <a:t>48-56 punten: Uitstekend</a:t>
            </a:r>
          </a:p>
          <a:p>
            <a:pPr marL="628650" lvl="1" indent="-171450">
              <a:buFont typeface="Arial"/>
              <a:buChar char="•"/>
            </a:pPr>
            <a:r>
              <a:rPr lang="nl-NL"/>
              <a:t>38-47 punten: Goed</a:t>
            </a:r>
          </a:p>
          <a:p>
            <a:pPr marL="628650" lvl="1" indent="-171450">
              <a:buFont typeface="Arial"/>
              <a:buChar char="•"/>
            </a:pPr>
            <a:r>
              <a:rPr lang="nl-NL"/>
              <a:t>29-37 punten: Matig</a:t>
            </a:r>
          </a:p>
          <a:p>
            <a:pPr marL="628650" lvl="1" indent="-171450">
              <a:buFont typeface="Arial"/>
              <a:buChar char="•"/>
            </a:pPr>
            <a:r>
              <a:rPr lang="nl-NL"/>
              <a:t>14-28 punten: Slecht</a:t>
            </a:r>
          </a:p>
          <a:p>
            <a:pPr lvl="1"/>
            <a:r>
              <a:rPr lang="nl-NL" b="1"/>
              <a:t>Stap 3: Rapportage</a:t>
            </a:r>
            <a:endParaRPr lang="nl-NL"/>
          </a:p>
          <a:p>
            <a:pPr marL="171450" indent="-171450">
              <a:buFont typeface="Arial"/>
              <a:buChar char="•"/>
            </a:pPr>
            <a:r>
              <a:rPr lang="nl-NL" b="1"/>
              <a:t>Bevindingen:</a:t>
            </a:r>
            <a:r>
              <a:rPr lang="nl-NL"/>
              <a:t> Een overzicht van sterke en zwakke punten.</a:t>
            </a:r>
          </a:p>
          <a:p>
            <a:pPr marL="171450" indent="-171450">
              <a:buFont typeface="Arial"/>
              <a:buChar char="•"/>
            </a:pPr>
            <a:r>
              <a:rPr lang="nl-NL" b="1"/>
              <a:t>Verbeteringen:</a:t>
            </a:r>
            <a:r>
              <a:rPr lang="nl-NL"/>
              <a:t> Concrete tips voor optimalisatie.</a:t>
            </a:r>
          </a:p>
          <a:p>
            <a:pPr marL="171450" indent="-171450">
              <a:buFont typeface="Arial"/>
              <a:buChar char="•"/>
            </a:pPr>
            <a:r>
              <a:rPr lang="nl-NL" b="1"/>
              <a:t>Certificaat:</a:t>
            </a:r>
            <a:r>
              <a:rPr lang="nl-NL"/>
              <a:t> Apps die goed scoren krijgen bijvoorbeeld een “Public Stack </a:t>
            </a:r>
            <a:r>
              <a:rPr lang="nl-NL" err="1"/>
              <a:t>Verified</a:t>
            </a:r>
            <a:r>
              <a:rPr lang="nl-NL"/>
              <a:t>”-keurmerk.</a:t>
            </a:r>
          </a:p>
          <a:p>
            <a:r>
              <a:rPr lang="nl-NL"/>
              <a:t> </a:t>
            </a:r>
          </a:p>
          <a:p>
            <a:r>
              <a:rPr lang="nl-NL" b="1"/>
              <a:t>Mogelijkheid om een scan aan te vragen</a:t>
            </a:r>
            <a:endParaRPr lang="nl-NL"/>
          </a:p>
          <a:p>
            <a:r>
              <a:rPr lang="nl-NL"/>
              <a:t>Het is mogelijk om een scan aan te vragen voor apps via de app store. Hierbij kunnen zowel individuen als organisaties (zoals gemeenten of bedrijven) een scan laten uitvoeren. Er wordt onderscheid gemaakt in kosten en toegankelijkheid voor particulieren en zakelijke klanten.</a:t>
            </a:r>
          </a:p>
          <a:p>
            <a:r>
              <a:rPr lang="nl-NL" b="1"/>
              <a:t>Proces:</a:t>
            </a:r>
            <a:endParaRPr lang="nl-NL"/>
          </a:p>
          <a:p>
            <a:pPr marL="171450" indent="-171450">
              <a:buFont typeface="Arial"/>
              <a:buChar char="•"/>
            </a:pPr>
            <a:r>
              <a:rPr lang="nl-NL"/>
              <a:t>De gebruiker vult een online formulier in met informatie over de app (bijv. app-naam, ontwikkelaar, en doel).</a:t>
            </a:r>
          </a:p>
          <a:p>
            <a:pPr marL="171450" indent="-171450">
              <a:buFont typeface="Arial"/>
              <a:buChar char="•"/>
            </a:pPr>
            <a:r>
              <a:rPr lang="nl-NL"/>
              <a:t>Na betaling wordt de scan uitgevoerd.</a:t>
            </a:r>
          </a:p>
          <a:p>
            <a:pPr marL="171450" indent="-171450">
              <a:buFont typeface="Arial"/>
              <a:buChar char="•"/>
            </a:pPr>
            <a:r>
              <a:rPr lang="nl-NL"/>
              <a:t>Binnen een paar dagen ontvangt de gebruiker een rapport met de resultaten, inclusief een score en advies.</a:t>
            </a:r>
          </a:p>
          <a:p>
            <a:r>
              <a:rPr lang="nl-NL"/>
              <a:t> </a:t>
            </a:r>
          </a:p>
          <a:p>
            <a:endParaRPr lang="nl-NL"/>
          </a:p>
        </p:txBody>
      </p:sp>
      <p:sp>
        <p:nvSpPr>
          <p:cNvPr id="4" name="Tijdelijke aanduiding voor dianummer 3">
            <a:extLst>
              <a:ext uri="{FF2B5EF4-FFF2-40B4-BE49-F238E27FC236}">
                <a16:creationId xmlns:a16="http://schemas.microsoft.com/office/drawing/2014/main" id="{8512C2BB-1885-0F98-1129-D72F32A613C6}"/>
              </a:ext>
            </a:extLst>
          </p:cNvPr>
          <p:cNvSpPr>
            <a:spLocks noGrp="1"/>
          </p:cNvSpPr>
          <p:nvPr>
            <p:ph type="sldNum" sz="quarter" idx="5"/>
          </p:nvPr>
        </p:nvSpPr>
        <p:spPr/>
        <p:txBody>
          <a:bodyPr/>
          <a:lstStyle/>
          <a:p>
            <a:fld id="{0060E388-B6ED-441B-8079-2717FB108333}" type="slidenum">
              <a:rPr lang="nl-NL" smtClean="0"/>
              <a:t>4</a:t>
            </a:fld>
            <a:endParaRPr lang="nl-NL"/>
          </a:p>
        </p:txBody>
      </p:sp>
    </p:spTree>
    <p:extLst>
      <p:ext uri="{BB962C8B-B14F-4D97-AF65-F5344CB8AC3E}">
        <p14:creationId xmlns:p14="http://schemas.microsoft.com/office/powerpoint/2010/main" val="1471494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Hier zien jullie het prototype van de functie App Pakketten. Gebruikers kunnen kiezen uit een standaardpakket of een pakket personaliseren met apps die aansluiten op hun werk. Gemeentes kunnen vervolgens zelf pakketten samenstellen of bestaande pakketten goedkeuren om werknemers toegang te geven. Het doel is om tijd te besparen en ambtenaren eenvoudig toegang te geven tot de juiste tools. Dit ontwerp maakt het proces efficiënt en gebruiksvriendelijk.</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5</a:t>
            </a:fld>
            <a:endParaRPr lang="nl-NL"/>
          </a:p>
        </p:txBody>
      </p:sp>
    </p:spTree>
    <p:extLst>
      <p:ext uri="{BB962C8B-B14F-4D97-AF65-F5344CB8AC3E}">
        <p14:creationId xmlns:p14="http://schemas.microsoft.com/office/powerpoint/2010/main" val="340220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586EB-B6F7-0153-C40A-1AFA8D7A0FE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5727526-8548-953D-D6DE-8E4900A1260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DE87E6A-4E7E-E287-E121-327E8FF2A193}"/>
              </a:ext>
            </a:extLst>
          </p:cNvPr>
          <p:cNvSpPr>
            <a:spLocks noGrp="1"/>
          </p:cNvSpPr>
          <p:nvPr>
            <p:ph type="body" idx="1"/>
          </p:nvPr>
        </p:nvSpPr>
        <p:spPr/>
        <p:txBody>
          <a:bodyPr/>
          <a:lstStyle/>
          <a:p>
            <a:r>
              <a:rPr lang="nl-NL"/>
              <a:t>Hier zien jullie het prototype van de functie App Pakketten. Gebruikers kunnen kiezen uit een standaardpakket of een pakket personaliseren met apps die aansluiten op hun werk. Gemeentes kunnen vervolgens zelf pakketten samenstellen of bestaande pakketten goedkeuren om werknemers toegang te geven. Het doel is om tijd te besparen en ambtenaren eenvoudig toegang te geven tot de juiste tools. Dit ontwerp maakt het proces efficiënt en gebruiksvriendelijk.</a:t>
            </a:r>
          </a:p>
        </p:txBody>
      </p:sp>
      <p:sp>
        <p:nvSpPr>
          <p:cNvPr id="4" name="Tijdelijke aanduiding voor dianummer 3">
            <a:extLst>
              <a:ext uri="{FF2B5EF4-FFF2-40B4-BE49-F238E27FC236}">
                <a16:creationId xmlns:a16="http://schemas.microsoft.com/office/drawing/2014/main" id="{FABF2FF1-241A-DFF1-0ACC-77168E5DFB51}"/>
              </a:ext>
            </a:extLst>
          </p:cNvPr>
          <p:cNvSpPr>
            <a:spLocks noGrp="1"/>
          </p:cNvSpPr>
          <p:nvPr>
            <p:ph type="sldNum" sz="quarter" idx="5"/>
          </p:nvPr>
        </p:nvSpPr>
        <p:spPr/>
        <p:txBody>
          <a:bodyPr/>
          <a:lstStyle/>
          <a:p>
            <a:fld id="{0060E388-B6ED-441B-8079-2717FB108333}" type="slidenum">
              <a:rPr lang="nl-NL" smtClean="0"/>
              <a:t>6</a:t>
            </a:fld>
            <a:endParaRPr lang="nl-NL"/>
          </a:p>
        </p:txBody>
      </p:sp>
    </p:spTree>
    <p:extLst>
      <p:ext uri="{BB962C8B-B14F-4D97-AF65-F5344CB8AC3E}">
        <p14:creationId xmlns:p14="http://schemas.microsoft.com/office/powerpoint/2010/main" val="2748768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571AF-4F47-A0CA-5FF4-BA4B7746B24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FDC0462-2CFA-08C9-4FA1-0403ED45B48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A255ED2-663A-E34E-FD12-D1ACE2E059F9}"/>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E210B365-E513-944A-2DC6-32F280A5DD10}"/>
              </a:ext>
            </a:extLst>
          </p:cNvPr>
          <p:cNvSpPr>
            <a:spLocks noGrp="1"/>
          </p:cNvSpPr>
          <p:nvPr>
            <p:ph type="sldNum" sz="quarter" idx="5"/>
          </p:nvPr>
        </p:nvSpPr>
        <p:spPr/>
        <p:txBody>
          <a:bodyPr/>
          <a:lstStyle/>
          <a:p>
            <a:fld id="{0060E388-B6ED-441B-8079-2717FB108333}" type="slidenum">
              <a:rPr lang="nl-NL" smtClean="0"/>
              <a:t>7</a:t>
            </a:fld>
            <a:endParaRPr lang="nl-NL"/>
          </a:p>
        </p:txBody>
      </p:sp>
    </p:spTree>
    <p:extLst>
      <p:ext uri="{BB962C8B-B14F-4D97-AF65-F5344CB8AC3E}">
        <p14:creationId xmlns:p14="http://schemas.microsoft.com/office/powerpoint/2010/main" val="2215620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0EB63-C026-D2F1-6E36-83D924E90E6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7834E86-FE5D-2859-8521-3F170F4BD47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3E86B08-4E30-1E3A-3F7A-EE06FF8FFE53}"/>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FBE79E41-CE93-85C8-BF50-4D691730B143}"/>
              </a:ext>
            </a:extLst>
          </p:cNvPr>
          <p:cNvSpPr>
            <a:spLocks noGrp="1"/>
          </p:cNvSpPr>
          <p:nvPr>
            <p:ph type="sldNum" sz="quarter" idx="5"/>
          </p:nvPr>
        </p:nvSpPr>
        <p:spPr/>
        <p:txBody>
          <a:bodyPr/>
          <a:lstStyle/>
          <a:p>
            <a:fld id="{0060E388-B6ED-441B-8079-2717FB108333}" type="slidenum">
              <a:rPr lang="nl-NL" smtClean="0"/>
              <a:t>8</a:t>
            </a:fld>
            <a:endParaRPr lang="nl-NL"/>
          </a:p>
        </p:txBody>
      </p:sp>
    </p:spTree>
    <p:extLst>
      <p:ext uri="{BB962C8B-B14F-4D97-AF65-F5344CB8AC3E}">
        <p14:creationId xmlns:p14="http://schemas.microsoft.com/office/powerpoint/2010/main" val="2091587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67556-5F95-9B4F-E412-1BE6A001036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1F080C4-CF8B-EADB-23D4-D24166BF9D9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7BC59E8-C6EE-E739-8211-E36FB245DE1F}"/>
              </a:ext>
            </a:extLst>
          </p:cNvPr>
          <p:cNvSpPr>
            <a:spLocks noGrp="1"/>
          </p:cNvSpPr>
          <p:nvPr>
            <p:ph type="body" idx="1"/>
          </p:nvPr>
        </p:nvSpPr>
        <p:spPr/>
        <p:txBody>
          <a:bodyPr/>
          <a:lstStyle/>
          <a:p>
            <a:r>
              <a:rPr lang="nl-NL"/>
              <a:t>Dit is het prototype van de Public Stack Scan. Hiermee kunnen gebruikers snel zien hoe een app scoort op belangrijke publieke waarden zoals privacy en veiligheid. Ze kunnen ook de details van deze scores bekijken, wat meer vertrouwen en transparantie biedt. Dit helpt gebruikers om betere keuzes te maken.</a:t>
            </a:r>
          </a:p>
        </p:txBody>
      </p:sp>
      <p:sp>
        <p:nvSpPr>
          <p:cNvPr id="4" name="Tijdelijke aanduiding voor dianummer 3">
            <a:extLst>
              <a:ext uri="{FF2B5EF4-FFF2-40B4-BE49-F238E27FC236}">
                <a16:creationId xmlns:a16="http://schemas.microsoft.com/office/drawing/2014/main" id="{C62AB48A-16CF-5B1A-3DAB-6761EA81C766}"/>
              </a:ext>
            </a:extLst>
          </p:cNvPr>
          <p:cNvSpPr>
            <a:spLocks noGrp="1"/>
          </p:cNvSpPr>
          <p:nvPr>
            <p:ph type="sldNum" sz="quarter" idx="5"/>
          </p:nvPr>
        </p:nvSpPr>
        <p:spPr/>
        <p:txBody>
          <a:bodyPr/>
          <a:lstStyle/>
          <a:p>
            <a:fld id="{0060E388-B6ED-441B-8079-2717FB108333}" type="slidenum">
              <a:rPr lang="nl-NL" smtClean="0"/>
              <a:t>9</a:t>
            </a:fld>
            <a:endParaRPr lang="nl-NL"/>
          </a:p>
        </p:txBody>
      </p:sp>
    </p:spTree>
    <p:extLst>
      <p:ext uri="{BB962C8B-B14F-4D97-AF65-F5344CB8AC3E}">
        <p14:creationId xmlns:p14="http://schemas.microsoft.com/office/powerpoint/2010/main" val="36071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1/5/2025</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6331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1/5/2025</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8469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1/5/2025</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99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1/5/2025</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4854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1/5/2025</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775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1/5/2025</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088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1/5/2025</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207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1/5/2025</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344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1/5/2025</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5152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1/5/2025</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42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1/5/2025</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6659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1/5/2025</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232271192"/>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7" r:id="rId8"/>
    <p:sldLayoutId id="2147483694" r:id="rId9"/>
    <p:sldLayoutId id="2147483695" r:id="rId10"/>
    <p:sldLayoutId id="214748369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png"/><Relationship Id="rId7"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26.sv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26CDDD79-C65E-D3F5-B32C-372E63103A1F}"/>
              </a:ext>
            </a:extLst>
          </p:cNvPr>
          <p:cNvSpPr>
            <a:spLocks noGrp="1"/>
          </p:cNvSpPr>
          <p:nvPr>
            <p:ph type="ctrTitle"/>
          </p:nvPr>
        </p:nvSpPr>
        <p:spPr>
          <a:xfrm>
            <a:off x="838200" y="513189"/>
            <a:ext cx="5797883" cy="2667000"/>
          </a:xfrm>
        </p:spPr>
        <p:txBody>
          <a:bodyPr anchor="b">
            <a:normAutofit/>
          </a:bodyPr>
          <a:lstStyle/>
          <a:p>
            <a:pPr algn="l"/>
            <a:r>
              <a:rPr lang="nl-NL">
                <a:solidFill>
                  <a:schemeClr val="tx2"/>
                </a:solidFill>
              </a:rPr>
              <a:t>Iteratie  van het Prototype</a:t>
            </a:r>
          </a:p>
        </p:txBody>
      </p:sp>
      <p:sp>
        <p:nvSpPr>
          <p:cNvPr id="3" name="Ondertitel 2">
            <a:extLst>
              <a:ext uri="{FF2B5EF4-FFF2-40B4-BE49-F238E27FC236}">
                <a16:creationId xmlns:a16="http://schemas.microsoft.com/office/drawing/2014/main" id="{31CB30C5-13EF-AC4A-CE78-EF081F10CAAD}"/>
              </a:ext>
            </a:extLst>
          </p:cNvPr>
          <p:cNvSpPr>
            <a:spLocks noGrp="1"/>
          </p:cNvSpPr>
          <p:nvPr>
            <p:ph type="subTitle" idx="1"/>
          </p:nvPr>
        </p:nvSpPr>
        <p:spPr>
          <a:xfrm>
            <a:off x="838200" y="3408788"/>
            <a:ext cx="5797882" cy="1785690"/>
          </a:xfrm>
        </p:spPr>
        <p:txBody>
          <a:bodyPr anchor="t">
            <a:normAutofit/>
          </a:bodyPr>
          <a:lstStyle/>
          <a:p>
            <a:pPr algn="l"/>
            <a:r>
              <a:rPr lang="nl-NL" sz="2200" err="1">
                <a:solidFill>
                  <a:schemeClr val="tx2"/>
                </a:solidFill>
              </a:rPr>
              <a:t>Emmanuela</a:t>
            </a:r>
            <a:r>
              <a:rPr lang="nl-NL" sz="2200">
                <a:solidFill>
                  <a:schemeClr val="tx2"/>
                </a:solidFill>
              </a:rPr>
              <a:t>, </a:t>
            </a:r>
            <a:r>
              <a:rPr lang="nl-NL" sz="2200" err="1">
                <a:solidFill>
                  <a:schemeClr val="tx2"/>
                </a:solidFill>
              </a:rPr>
              <a:t>Furkan</a:t>
            </a:r>
            <a:r>
              <a:rPr lang="nl-NL" sz="2200">
                <a:solidFill>
                  <a:schemeClr val="tx2"/>
                </a:solidFill>
              </a:rPr>
              <a:t>, Ibrahim &amp; Quy</a:t>
            </a:r>
          </a:p>
          <a:p>
            <a:pPr algn="l"/>
            <a:r>
              <a:rPr lang="nl-NL" sz="2200">
                <a:solidFill>
                  <a:schemeClr val="tx2"/>
                </a:solidFill>
              </a:rPr>
              <a:t>19 december 2024</a:t>
            </a:r>
          </a:p>
        </p:txBody>
      </p:sp>
      <p:pic>
        <p:nvPicPr>
          <p:cNvPr id="4" name="Picture 3" descr="Afbeelding met blauw, Elektrisch blauw&#10;&#10;Automatisch gegenereerde beschrijving">
            <a:extLst>
              <a:ext uri="{FF2B5EF4-FFF2-40B4-BE49-F238E27FC236}">
                <a16:creationId xmlns:a16="http://schemas.microsoft.com/office/drawing/2014/main" id="{9251E798-803A-19DE-1453-0E865B199958}"/>
              </a:ext>
            </a:extLst>
          </p:cNvPr>
          <p:cNvPicPr>
            <a:picLocks noChangeAspect="1"/>
          </p:cNvPicPr>
          <p:nvPr/>
        </p:nvPicPr>
        <p:blipFill>
          <a:blip r:embed="rId3"/>
          <a:srcRect l="22627" r="33209"/>
          <a:stretch/>
        </p:blipFill>
        <p:spPr>
          <a:xfrm>
            <a:off x="7162800" y="10"/>
            <a:ext cx="5029200" cy="5693802"/>
          </a:xfrm>
          <a:prstGeom prst="rect">
            <a:avLst/>
          </a:prstGeom>
        </p:spPr>
      </p:pic>
      <p:sp>
        <p:nvSpPr>
          <p:cNvPr id="13" name="Rectangle 12">
            <a:extLst>
              <a:ext uri="{FF2B5EF4-FFF2-40B4-BE49-F238E27FC236}">
                <a16:creationId xmlns:a16="http://schemas.microsoft.com/office/drawing/2014/main" id="{04D834C7-8223-43DA-AA30-E15A1BC7B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3812"/>
            <a:ext cx="12192000" cy="116418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B62DE6C5-8EB8-4E41-B0FF-93563AA4C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5693811"/>
            <a:ext cx="12191999" cy="1164188"/>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6135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4AEEF5-51B6-C4F8-9B10-BC77279A0D9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8" name="Picture 17">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20" name="Rectangle 19">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4" name="Picture 23">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60D6C117-2520-476A-AB1B-91877341A315}"/>
              </a:ext>
            </a:extLst>
          </p:cNvPr>
          <p:cNvSpPr>
            <a:spLocks noGrp="1"/>
          </p:cNvSpPr>
          <p:nvPr>
            <p:ph type="title"/>
          </p:nvPr>
        </p:nvSpPr>
        <p:spPr>
          <a:xfrm>
            <a:off x="1293876" y="304802"/>
            <a:ext cx="9601200" cy="650518"/>
          </a:xfrm>
        </p:spPr>
        <p:txBody>
          <a:bodyPr vert="horz" lIns="91440" tIns="45720" rIns="91440" bIns="45720" rtlCol="0" anchor="b">
            <a:normAutofit fontScale="90000"/>
          </a:bodyPr>
          <a:lstStyle/>
          <a:p>
            <a:pPr algn="ctr"/>
            <a:r>
              <a:rPr lang="en-US">
                <a:solidFill>
                  <a:schemeClr val="tx2"/>
                </a:solidFill>
              </a:rPr>
              <a:t>Prototype: Public Stack Scan</a:t>
            </a:r>
          </a:p>
        </p:txBody>
      </p:sp>
      <p:pic>
        <p:nvPicPr>
          <p:cNvPr id="26" name="Picture 25">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2356288"/>
            <a:ext cx="1371600" cy="2548349"/>
          </a:xfrm>
          <a:prstGeom prst="rect">
            <a:avLst/>
          </a:prstGeom>
        </p:spPr>
      </p:pic>
      <p:pic>
        <p:nvPicPr>
          <p:cNvPr id="4" name="Afbeelding 3" descr="Afbeelding met tekst, schermopname, nummer, Lettertype&#10;&#10;Automatisch gegenereerde beschrijving">
            <a:extLst>
              <a:ext uri="{FF2B5EF4-FFF2-40B4-BE49-F238E27FC236}">
                <a16:creationId xmlns:a16="http://schemas.microsoft.com/office/drawing/2014/main" id="{0FC6CA59-0BB9-B21F-DC0F-AEA2640B07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0070" y="955320"/>
            <a:ext cx="2440066" cy="5416476"/>
          </a:xfrm>
          <a:prstGeom prst="rect">
            <a:avLst/>
          </a:prstGeom>
        </p:spPr>
      </p:pic>
      <p:pic>
        <p:nvPicPr>
          <p:cNvPr id="8" name="Afbeelding 7" descr="Afbeelding met tekst, schermopname, ontwerp&#10;&#10;Automatisch gegenereerde beschrijving">
            <a:extLst>
              <a:ext uri="{FF2B5EF4-FFF2-40B4-BE49-F238E27FC236}">
                <a16:creationId xmlns:a16="http://schemas.microsoft.com/office/drawing/2014/main" id="{0D35FD41-C038-2158-AA0B-FF7613BEE4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06524" y="955319"/>
            <a:ext cx="2440067" cy="5416477"/>
          </a:xfrm>
          <a:prstGeom prst="rect">
            <a:avLst/>
          </a:prstGeom>
        </p:spPr>
      </p:pic>
      <p:pic>
        <p:nvPicPr>
          <p:cNvPr id="12" name="Afbeelding 11" descr="Afbeelding met tekst, schermopname, nummer, Lettertype&#10;&#10;Automatisch gegenereerde beschrijving">
            <a:extLst>
              <a:ext uri="{FF2B5EF4-FFF2-40B4-BE49-F238E27FC236}">
                <a16:creationId xmlns:a16="http://schemas.microsoft.com/office/drawing/2014/main" id="{19DC7E5F-6915-3F6E-105A-89132C9FA7E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32979" y="955319"/>
            <a:ext cx="2440066" cy="5416476"/>
          </a:xfrm>
          <a:prstGeom prst="rect">
            <a:avLst/>
          </a:prstGeom>
        </p:spPr>
      </p:pic>
      <p:pic>
        <p:nvPicPr>
          <p:cNvPr id="14" name="Afbeelding 13" descr="Afbeelding met tekst, schermopname, Mobiele telefoon, Lettertype&#10;&#10;Automatisch gegenereerde beschrijving">
            <a:extLst>
              <a:ext uri="{FF2B5EF4-FFF2-40B4-BE49-F238E27FC236}">
                <a16:creationId xmlns:a16="http://schemas.microsoft.com/office/drawing/2014/main" id="{50D473FF-4C99-2361-E931-F7410B9C230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59433" y="955319"/>
            <a:ext cx="2440066" cy="5416476"/>
          </a:xfrm>
          <a:prstGeom prst="rect">
            <a:avLst/>
          </a:prstGeom>
        </p:spPr>
      </p:pic>
    </p:spTree>
    <p:extLst>
      <p:ext uri="{BB962C8B-B14F-4D97-AF65-F5344CB8AC3E}">
        <p14:creationId xmlns:p14="http://schemas.microsoft.com/office/powerpoint/2010/main" val="234643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2DB0C6-4B39-5459-05AC-3B061B0EEB2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4FB2F27-3F7D-440E-A905-86607A926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AF678C14-A033-4139-BCA9-8382B03964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4" name="Picture 13">
            <a:extLst>
              <a:ext uri="{FF2B5EF4-FFF2-40B4-BE49-F238E27FC236}">
                <a16:creationId xmlns:a16="http://schemas.microsoft.com/office/drawing/2014/main" id="{18CBEC9D-9F9B-4383-B986-DE5B184A9A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40500" t="44401"/>
          <a:stretch/>
        </p:blipFill>
        <p:spPr>
          <a:xfrm>
            <a:off x="-3048" y="-1"/>
            <a:ext cx="1146048" cy="1070909"/>
          </a:xfrm>
          <a:prstGeom prst="rect">
            <a:avLst/>
          </a:prstGeom>
        </p:spPr>
      </p:pic>
      <p:sp>
        <p:nvSpPr>
          <p:cNvPr id="2" name="Titel 1">
            <a:extLst>
              <a:ext uri="{FF2B5EF4-FFF2-40B4-BE49-F238E27FC236}">
                <a16:creationId xmlns:a16="http://schemas.microsoft.com/office/drawing/2014/main" id="{629B1816-4C3B-8C23-8069-7EC25AFA19FD}"/>
              </a:ext>
            </a:extLst>
          </p:cNvPr>
          <p:cNvSpPr>
            <a:spLocks noGrp="1"/>
          </p:cNvSpPr>
          <p:nvPr>
            <p:ph type="title"/>
          </p:nvPr>
        </p:nvSpPr>
        <p:spPr>
          <a:xfrm>
            <a:off x="838200" y="461339"/>
            <a:ext cx="4648200" cy="2831136"/>
          </a:xfrm>
        </p:spPr>
        <p:txBody>
          <a:bodyPr>
            <a:normAutofit/>
          </a:bodyPr>
          <a:lstStyle/>
          <a:p>
            <a:r>
              <a:rPr lang="nl-NL">
                <a:solidFill>
                  <a:schemeClr val="tx2"/>
                </a:solidFill>
              </a:rPr>
              <a:t>Ideeën over governance </a:t>
            </a:r>
          </a:p>
        </p:txBody>
      </p:sp>
      <p:pic>
        <p:nvPicPr>
          <p:cNvPr id="7" name="Graphic 6" descr="Meeting">
            <a:extLst>
              <a:ext uri="{FF2B5EF4-FFF2-40B4-BE49-F238E27FC236}">
                <a16:creationId xmlns:a16="http://schemas.microsoft.com/office/drawing/2014/main" id="{A8243495-D351-E562-2D74-300FA4357D5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2717" y="1020267"/>
            <a:ext cx="4817466" cy="4817466"/>
          </a:xfrm>
          <a:prstGeom prst="rect">
            <a:avLst/>
          </a:prstGeom>
        </p:spPr>
      </p:pic>
      <p:pic>
        <p:nvPicPr>
          <p:cNvPr id="16" name="Picture 15">
            <a:extLst>
              <a:ext uri="{FF2B5EF4-FFF2-40B4-BE49-F238E27FC236}">
                <a16:creationId xmlns:a16="http://schemas.microsoft.com/office/drawing/2014/main" id="{AFE52FC7-B3EF-46A4-B8CE-292164EC92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duotone>
              <a:schemeClr val="accent1">
                <a:shade val="45000"/>
                <a:satMod val="135000"/>
              </a:schemeClr>
              <a:prstClr val="white"/>
            </a:duotone>
            <a:extLst>
              <a:ext uri="{28A0092B-C50C-407E-A947-70E740481C1C}">
                <a14:useLocalDpi xmlns:a14="http://schemas.microsoft.com/office/drawing/2010/main" val="0"/>
              </a:ext>
            </a:extLst>
          </a:blip>
          <a:srcRect r="73964"/>
          <a:stretch/>
        </p:blipFill>
        <p:spPr>
          <a:xfrm>
            <a:off x="11527047" y="3144779"/>
            <a:ext cx="661905" cy="2548349"/>
          </a:xfrm>
          <a:prstGeom prst="rect">
            <a:avLst/>
          </a:prstGeom>
        </p:spPr>
      </p:pic>
      <p:sp>
        <p:nvSpPr>
          <p:cNvPr id="5" name="Tekstvak 4">
            <a:extLst>
              <a:ext uri="{FF2B5EF4-FFF2-40B4-BE49-F238E27FC236}">
                <a16:creationId xmlns:a16="http://schemas.microsoft.com/office/drawing/2014/main" id="{928F47AA-3C27-0174-6B50-337DE614227A}"/>
              </a:ext>
            </a:extLst>
          </p:cNvPr>
          <p:cNvSpPr txBox="1"/>
          <p:nvPr/>
        </p:nvSpPr>
        <p:spPr>
          <a:xfrm>
            <a:off x="814593" y="3266194"/>
            <a:ext cx="1965960" cy="800219"/>
          </a:xfrm>
          <a:prstGeom prst="rect">
            <a:avLst/>
          </a:prstGeom>
          <a:noFill/>
        </p:spPr>
        <p:txBody>
          <a:bodyPr wrap="square">
            <a:spAutoFit/>
          </a:bodyPr>
          <a:lstStyle/>
          <a:p>
            <a:r>
              <a:rPr lang="nl-NL" sz="2800">
                <a:solidFill>
                  <a:schemeClr val="tx2"/>
                </a:solidFill>
              </a:rPr>
              <a:t>Eigendom</a:t>
            </a:r>
          </a:p>
          <a:p>
            <a:r>
              <a:rPr lang="nl-NL" sz="1800">
                <a:solidFill>
                  <a:schemeClr val="tx2"/>
                </a:solidFill>
              </a:rPr>
              <a:t>Stichting</a:t>
            </a:r>
          </a:p>
        </p:txBody>
      </p:sp>
      <p:sp>
        <p:nvSpPr>
          <p:cNvPr id="8" name="Tekstvak 7">
            <a:extLst>
              <a:ext uri="{FF2B5EF4-FFF2-40B4-BE49-F238E27FC236}">
                <a16:creationId xmlns:a16="http://schemas.microsoft.com/office/drawing/2014/main" id="{21883092-BA4C-BF77-9EB9-FFDD4AB0FA7E}"/>
              </a:ext>
            </a:extLst>
          </p:cNvPr>
          <p:cNvSpPr txBox="1"/>
          <p:nvPr/>
        </p:nvSpPr>
        <p:spPr>
          <a:xfrm>
            <a:off x="808915" y="5020112"/>
            <a:ext cx="2877288" cy="1077218"/>
          </a:xfrm>
          <a:prstGeom prst="rect">
            <a:avLst/>
          </a:prstGeom>
          <a:noFill/>
        </p:spPr>
        <p:txBody>
          <a:bodyPr wrap="square">
            <a:spAutoFit/>
          </a:bodyPr>
          <a:lstStyle/>
          <a:p>
            <a:r>
              <a:rPr lang="nl-NL" sz="2800">
                <a:solidFill>
                  <a:schemeClr val="tx2"/>
                </a:solidFill>
              </a:rPr>
              <a:t>Toezicht</a:t>
            </a:r>
          </a:p>
          <a:p>
            <a:r>
              <a:rPr lang="nl-NL" sz="1800">
                <a:solidFill>
                  <a:schemeClr val="tx2"/>
                </a:solidFill>
              </a:rPr>
              <a:t>Feedback van gebruikers</a:t>
            </a:r>
          </a:p>
          <a:p>
            <a:r>
              <a:rPr lang="nl-NL" sz="1800">
                <a:solidFill>
                  <a:schemeClr val="tx2"/>
                </a:solidFill>
              </a:rPr>
              <a:t>Raad van </a:t>
            </a:r>
            <a:r>
              <a:rPr lang="nl-NL" sz="1800">
                <a:solidFill>
                  <a:schemeClr val="tx2"/>
                </a:solidFill>
                <a:latin typeface="Avenir Next LT Pro"/>
              </a:rPr>
              <a:t>commissarissen </a:t>
            </a:r>
            <a:endParaRPr lang="nl-NL" sz="1800">
              <a:solidFill>
                <a:schemeClr val="tx2"/>
              </a:solidFill>
            </a:endParaRPr>
          </a:p>
        </p:txBody>
      </p:sp>
      <p:sp>
        <p:nvSpPr>
          <p:cNvPr id="11" name="Tekstvak 10">
            <a:extLst>
              <a:ext uri="{FF2B5EF4-FFF2-40B4-BE49-F238E27FC236}">
                <a16:creationId xmlns:a16="http://schemas.microsoft.com/office/drawing/2014/main" id="{3B344442-4488-DD34-1283-C8D161E08CFB}"/>
              </a:ext>
            </a:extLst>
          </p:cNvPr>
          <p:cNvSpPr txBox="1"/>
          <p:nvPr/>
        </p:nvSpPr>
        <p:spPr>
          <a:xfrm>
            <a:off x="4397661" y="3931286"/>
            <a:ext cx="1866910" cy="1354217"/>
          </a:xfrm>
          <a:prstGeom prst="rect">
            <a:avLst/>
          </a:prstGeom>
          <a:noFill/>
        </p:spPr>
        <p:txBody>
          <a:bodyPr wrap="square">
            <a:spAutoFit/>
          </a:bodyPr>
          <a:lstStyle/>
          <a:p>
            <a:r>
              <a:rPr lang="nl-NL" sz="2800">
                <a:solidFill>
                  <a:schemeClr val="tx2"/>
                </a:solidFill>
              </a:rPr>
              <a:t>Financiën </a:t>
            </a:r>
          </a:p>
          <a:p>
            <a:r>
              <a:rPr lang="nl-NL" sz="1800">
                <a:solidFill>
                  <a:schemeClr val="tx2"/>
                </a:solidFill>
              </a:rPr>
              <a:t>Subsidies</a:t>
            </a:r>
          </a:p>
          <a:p>
            <a:r>
              <a:rPr lang="nl-NL" sz="1800">
                <a:solidFill>
                  <a:schemeClr val="tx2"/>
                </a:solidFill>
              </a:rPr>
              <a:t>Donaties</a:t>
            </a:r>
          </a:p>
          <a:p>
            <a:r>
              <a:rPr lang="nl-NL" sz="1800">
                <a:solidFill>
                  <a:schemeClr val="tx2"/>
                </a:solidFill>
              </a:rPr>
              <a:t>Tarieven</a:t>
            </a:r>
          </a:p>
        </p:txBody>
      </p:sp>
    </p:spTree>
    <p:extLst>
      <p:ext uri="{BB962C8B-B14F-4D97-AF65-F5344CB8AC3E}">
        <p14:creationId xmlns:p14="http://schemas.microsoft.com/office/powerpoint/2010/main" val="238133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131DA-F1FB-1179-B700-7CBFBE55C9C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4D843C3-8955-A6C1-68F0-5D1372B35653}"/>
              </a:ext>
            </a:extLst>
          </p:cNvPr>
          <p:cNvSpPr>
            <a:spLocks noGrp="1"/>
          </p:cNvSpPr>
          <p:nvPr>
            <p:ph type="title"/>
          </p:nvPr>
        </p:nvSpPr>
        <p:spPr/>
        <p:txBody>
          <a:bodyPr/>
          <a:lstStyle/>
          <a:p>
            <a:r>
              <a:rPr lang="nl-NL"/>
              <a:t>Vragen en Feedback</a:t>
            </a:r>
          </a:p>
        </p:txBody>
      </p:sp>
      <p:sp>
        <p:nvSpPr>
          <p:cNvPr id="3" name="Tijdelijke aanduiding voor inhoud 2">
            <a:extLst>
              <a:ext uri="{FF2B5EF4-FFF2-40B4-BE49-F238E27FC236}">
                <a16:creationId xmlns:a16="http://schemas.microsoft.com/office/drawing/2014/main" id="{6BA10C64-3D06-A1A7-4ACE-B3E09C6CCBB3}"/>
              </a:ext>
            </a:extLst>
          </p:cNvPr>
          <p:cNvSpPr>
            <a:spLocks noGrp="1"/>
          </p:cNvSpPr>
          <p:nvPr>
            <p:ph idx="1"/>
          </p:nvPr>
        </p:nvSpPr>
        <p:spPr>
          <a:xfrm>
            <a:off x="372978" y="1816452"/>
            <a:ext cx="10515600" cy="4195763"/>
          </a:xfrm>
        </p:spPr>
        <p:txBody>
          <a:bodyPr>
            <a:normAutofit/>
          </a:bodyPr>
          <a:lstStyle/>
          <a:p>
            <a:r>
              <a:rPr lang="nl-NL"/>
              <a:t>Verbeteringen en/of aanvullingen?</a:t>
            </a:r>
          </a:p>
          <a:p>
            <a:r>
              <a:rPr lang="nl-NL"/>
              <a:t>Feedback op de </a:t>
            </a:r>
            <a:r>
              <a:rPr lang="nl-NL" err="1"/>
              <a:t>flows</a:t>
            </a:r>
            <a:r>
              <a:rPr lang="nl-NL"/>
              <a:t> en visuele uitwerking</a:t>
            </a:r>
          </a:p>
        </p:txBody>
      </p:sp>
    </p:spTree>
    <p:extLst>
      <p:ext uri="{BB962C8B-B14F-4D97-AF65-F5344CB8AC3E}">
        <p14:creationId xmlns:p14="http://schemas.microsoft.com/office/powerpoint/2010/main" val="215939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2CFC7-3004-430A-3EEF-377761429150}"/>
              </a:ext>
            </a:extLst>
          </p:cNvPr>
          <p:cNvSpPr>
            <a:spLocks noGrp="1"/>
          </p:cNvSpPr>
          <p:nvPr>
            <p:ph type="title"/>
          </p:nvPr>
        </p:nvSpPr>
        <p:spPr/>
        <p:txBody>
          <a:bodyPr/>
          <a:lstStyle/>
          <a:p>
            <a:r>
              <a:rPr lang="nl-NL"/>
              <a:t>Agenda</a:t>
            </a:r>
          </a:p>
        </p:txBody>
      </p:sp>
      <p:sp>
        <p:nvSpPr>
          <p:cNvPr id="3" name="Tijdelijke aanduiding voor inhoud 2">
            <a:extLst>
              <a:ext uri="{FF2B5EF4-FFF2-40B4-BE49-F238E27FC236}">
                <a16:creationId xmlns:a16="http://schemas.microsoft.com/office/drawing/2014/main" id="{977B8806-CCA9-94E3-2888-EB9650CAB951}"/>
              </a:ext>
            </a:extLst>
          </p:cNvPr>
          <p:cNvSpPr>
            <a:spLocks noGrp="1"/>
          </p:cNvSpPr>
          <p:nvPr>
            <p:ph idx="1"/>
          </p:nvPr>
        </p:nvSpPr>
        <p:spPr/>
        <p:txBody>
          <a:bodyPr>
            <a:normAutofit/>
          </a:bodyPr>
          <a:lstStyle/>
          <a:p>
            <a:r>
              <a:rPr lang="nl-NL" sz="2400"/>
              <a:t>Wat we deze week hebben gedaan</a:t>
            </a:r>
          </a:p>
          <a:p>
            <a:r>
              <a:rPr lang="nl-NL" sz="2400"/>
              <a:t>Iteratie van de prototypes: App Pakketten en Public Stack Scan</a:t>
            </a:r>
          </a:p>
          <a:p>
            <a:r>
              <a:rPr lang="nl-NL" sz="2400"/>
              <a:t>Verfijning van de ideeën</a:t>
            </a:r>
          </a:p>
          <a:p>
            <a:r>
              <a:rPr lang="nl-NL" sz="2400"/>
              <a:t>Ideeën over governance</a:t>
            </a:r>
          </a:p>
          <a:p>
            <a:r>
              <a:rPr lang="nl-NL" sz="2400"/>
              <a:t>Vragen en feedback</a:t>
            </a:r>
          </a:p>
        </p:txBody>
      </p:sp>
    </p:spTree>
    <p:extLst>
      <p:ext uri="{BB962C8B-B14F-4D97-AF65-F5344CB8AC3E}">
        <p14:creationId xmlns:p14="http://schemas.microsoft.com/office/powerpoint/2010/main" val="28474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72527-9F94-CA0F-9D27-422ADAA84F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1DCB21D-D9C8-6272-965A-FC8D5FE0EA10}"/>
              </a:ext>
            </a:extLst>
          </p:cNvPr>
          <p:cNvSpPr>
            <a:spLocks noGrp="1"/>
          </p:cNvSpPr>
          <p:nvPr>
            <p:ph type="title"/>
          </p:nvPr>
        </p:nvSpPr>
        <p:spPr/>
        <p:txBody>
          <a:bodyPr>
            <a:normAutofit/>
          </a:bodyPr>
          <a:lstStyle/>
          <a:p>
            <a:r>
              <a:rPr lang="nl-NL"/>
              <a:t>Wat we deze week hebben gedaan</a:t>
            </a:r>
          </a:p>
        </p:txBody>
      </p:sp>
      <p:sp>
        <p:nvSpPr>
          <p:cNvPr id="3" name="Tijdelijke aanduiding voor inhoud 2">
            <a:extLst>
              <a:ext uri="{FF2B5EF4-FFF2-40B4-BE49-F238E27FC236}">
                <a16:creationId xmlns:a16="http://schemas.microsoft.com/office/drawing/2014/main" id="{21D01C52-2575-8325-56D4-62560A3503C8}"/>
              </a:ext>
            </a:extLst>
          </p:cNvPr>
          <p:cNvSpPr>
            <a:spLocks noGrp="1"/>
          </p:cNvSpPr>
          <p:nvPr>
            <p:ph idx="1"/>
          </p:nvPr>
        </p:nvSpPr>
        <p:spPr/>
        <p:txBody>
          <a:bodyPr/>
          <a:lstStyle/>
          <a:p>
            <a:r>
              <a:rPr lang="nl-NL"/>
              <a:t>Verfijning van eerste versie van de prototypes </a:t>
            </a:r>
          </a:p>
          <a:p>
            <a:r>
              <a:rPr lang="nl-NL"/>
              <a:t>Processen en </a:t>
            </a:r>
            <a:r>
              <a:rPr lang="nl-NL" err="1"/>
              <a:t>flows</a:t>
            </a:r>
            <a:r>
              <a:rPr lang="nl-NL"/>
              <a:t> interactief gemaakt</a:t>
            </a:r>
          </a:p>
          <a:p>
            <a:r>
              <a:rPr lang="nl-NL"/>
              <a:t>Nieuwe </a:t>
            </a:r>
            <a:r>
              <a:rPr lang="nl-NL" err="1"/>
              <a:t>flows</a:t>
            </a:r>
            <a:r>
              <a:rPr lang="nl-NL"/>
              <a:t> toegevoegd en uitgewerkt</a:t>
            </a:r>
          </a:p>
        </p:txBody>
      </p:sp>
    </p:spTree>
    <p:extLst>
      <p:ext uri="{BB962C8B-B14F-4D97-AF65-F5344CB8AC3E}">
        <p14:creationId xmlns:p14="http://schemas.microsoft.com/office/powerpoint/2010/main" val="428040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7A72527-9F94-CA0F-9D27-422ADAA84FC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A9B7B3-F171-4C25-99FC-C54250F06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D2D5C7C5-9C27-4A61-9F57-1857D4532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84B9546E-20BE-462C-8BE8-4EBDB46F86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2567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FE5D2E8-C366-48AC-97AE-18C67E4EF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2225674"/>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1DCB21D-D9C8-6272-965A-FC8D5FE0EA10}"/>
              </a:ext>
            </a:extLst>
          </p:cNvPr>
          <p:cNvSpPr>
            <a:spLocks noGrp="1"/>
          </p:cNvSpPr>
          <p:nvPr>
            <p:ph type="title"/>
          </p:nvPr>
        </p:nvSpPr>
        <p:spPr>
          <a:xfrm>
            <a:off x="1198182" y="381000"/>
            <a:ext cx="10003218" cy="1600124"/>
          </a:xfrm>
        </p:spPr>
        <p:txBody>
          <a:bodyPr>
            <a:normAutofit/>
          </a:bodyPr>
          <a:lstStyle/>
          <a:p>
            <a:r>
              <a:rPr lang="nl-NL"/>
              <a:t>Verfijning van de ideeën</a:t>
            </a:r>
          </a:p>
        </p:txBody>
      </p:sp>
      <p:graphicFrame>
        <p:nvGraphicFramePr>
          <p:cNvPr id="7" name="Tijdelijke aanduiding voor inhoud 2">
            <a:extLst>
              <a:ext uri="{FF2B5EF4-FFF2-40B4-BE49-F238E27FC236}">
                <a16:creationId xmlns:a16="http://schemas.microsoft.com/office/drawing/2014/main" id="{B2E0983D-FC8E-5123-0355-49737E9A38F2}"/>
              </a:ext>
            </a:extLst>
          </p:cNvPr>
          <p:cNvGraphicFramePr>
            <a:graphicFrameLocks noGrp="1"/>
          </p:cNvGraphicFramePr>
          <p:nvPr>
            <p:ph idx="1"/>
            <p:extLst>
              <p:ext uri="{D42A27DB-BD31-4B8C-83A1-F6EECF244321}">
                <p14:modId xmlns:p14="http://schemas.microsoft.com/office/powerpoint/2010/main" val="4221056802"/>
              </p:ext>
            </p:extLst>
          </p:nvPr>
        </p:nvGraphicFramePr>
        <p:xfrm>
          <a:off x="838200" y="2514600"/>
          <a:ext cx="10515600" cy="36623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2" name="Picture 131" descr="Idea - Free technology icons">
            <a:extLst>
              <a:ext uri="{FF2B5EF4-FFF2-40B4-BE49-F238E27FC236}">
                <a16:creationId xmlns:a16="http://schemas.microsoft.com/office/drawing/2014/main" id="{40C200AC-4A18-0115-E1DE-AFE33590EDCE}"/>
              </a:ext>
            </a:extLst>
          </p:cNvPr>
          <p:cNvPicPr>
            <a:picLocks noChangeAspect="1"/>
          </p:cNvPicPr>
          <p:nvPr/>
        </p:nvPicPr>
        <p:blipFill>
          <a:blip r:embed="rId9"/>
          <a:stretch>
            <a:fillRect/>
          </a:stretch>
        </p:blipFill>
        <p:spPr>
          <a:xfrm>
            <a:off x="10602685" y="380999"/>
            <a:ext cx="1208315" cy="1208315"/>
          </a:xfrm>
          <a:prstGeom prst="rect">
            <a:avLst/>
          </a:prstGeom>
        </p:spPr>
      </p:pic>
    </p:spTree>
    <p:extLst>
      <p:ext uri="{BB962C8B-B14F-4D97-AF65-F5344CB8AC3E}">
        <p14:creationId xmlns:p14="http://schemas.microsoft.com/office/powerpoint/2010/main" val="327462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normAutofit/>
          </a:bodyPr>
          <a:lstStyle/>
          <a:p>
            <a:r>
              <a:rPr lang="nl-NL" sz="4400"/>
              <a:t>Iteratie van de prototypes</a:t>
            </a:r>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a:xfrm>
            <a:off x="372978" y="1816452"/>
            <a:ext cx="10515600" cy="4195763"/>
          </a:xfrm>
        </p:spPr>
        <p:txBody>
          <a:bodyPr>
            <a:normAutofit/>
          </a:bodyPr>
          <a:lstStyle/>
          <a:p>
            <a:r>
              <a:rPr lang="nl-NL"/>
              <a:t>Interactief gemaakt</a:t>
            </a:r>
          </a:p>
          <a:p>
            <a:r>
              <a:rPr lang="nl-NL"/>
              <a:t>Nieuwe flow toegevoegd voor installeren van app pakketten</a:t>
            </a:r>
          </a:p>
          <a:p>
            <a:r>
              <a:rPr lang="nl-NL"/>
              <a:t>Aanpassingen aan bestaand prototype voor gebruiksvriendelijkheid</a:t>
            </a:r>
          </a:p>
        </p:txBody>
      </p:sp>
    </p:spTree>
    <p:extLst>
      <p:ext uri="{BB962C8B-B14F-4D97-AF65-F5344CB8AC3E}">
        <p14:creationId xmlns:p14="http://schemas.microsoft.com/office/powerpoint/2010/main" val="308462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66EED-FB63-4D7E-7C3E-6B1C6C5DF2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98DBE7-4DFF-93CC-E708-E6BEFF8D2C2A}"/>
              </a:ext>
            </a:extLst>
          </p:cNvPr>
          <p:cNvSpPr>
            <a:spLocks noGrp="1"/>
          </p:cNvSpPr>
          <p:nvPr>
            <p:ph type="title"/>
          </p:nvPr>
        </p:nvSpPr>
        <p:spPr/>
        <p:txBody>
          <a:bodyPr/>
          <a:lstStyle/>
          <a:p>
            <a:r>
              <a:rPr lang="nl-NL"/>
              <a:t>Prototype: App Pakketten</a:t>
            </a:r>
          </a:p>
        </p:txBody>
      </p:sp>
      <p:sp>
        <p:nvSpPr>
          <p:cNvPr id="3" name="Tijdelijke aanduiding voor inhoud 2">
            <a:extLst>
              <a:ext uri="{FF2B5EF4-FFF2-40B4-BE49-F238E27FC236}">
                <a16:creationId xmlns:a16="http://schemas.microsoft.com/office/drawing/2014/main" id="{08D21B43-077A-F9BA-BB81-66A8F1F999F0}"/>
              </a:ext>
            </a:extLst>
          </p:cNvPr>
          <p:cNvSpPr>
            <a:spLocks noGrp="1"/>
          </p:cNvSpPr>
          <p:nvPr>
            <p:ph idx="1"/>
          </p:nvPr>
        </p:nvSpPr>
        <p:spPr>
          <a:xfrm>
            <a:off x="372978" y="1816452"/>
            <a:ext cx="10515600" cy="4195763"/>
          </a:xfrm>
        </p:spPr>
        <p:txBody>
          <a:bodyPr>
            <a:normAutofit/>
          </a:bodyPr>
          <a:lstStyle/>
          <a:p>
            <a:r>
              <a:rPr lang="nl-NL"/>
              <a:t>Elke gebruiker kan een app pakket samenstellen en publiceren</a:t>
            </a:r>
          </a:p>
          <a:p>
            <a:r>
              <a:rPr lang="nl-NL"/>
              <a:t>Gebruiker selecteert een standaardpakket of personaliseert een pakket</a:t>
            </a:r>
          </a:p>
          <a:p>
            <a:r>
              <a:rPr lang="nl-NL"/>
              <a:t>Gemeentes kunnen pakketten valideren</a:t>
            </a:r>
          </a:p>
          <a:p>
            <a:r>
              <a:rPr lang="nl-NL"/>
              <a:t>Eenvoudig meerdere apps in één keer downloaden</a:t>
            </a:r>
          </a:p>
          <a:p>
            <a:r>
              <a:rPr lang="nl-NL"/>
              <a:t>Toegevoegde waarde: tijdsbesparing en maatwerk</a:t>
            </a:r>
          </a:p>
        </p:txBody>
      </p:sp>
    </p:spTree>
    <p:extLst>
      <p:ext uri="{BB962C8B-B14F-4D97-AF65-F5344CB8AC3E}">
        <p14:creationId xmlns:p14="http://schemas.microsoft.com/office/powerpoint/2010/main" val="135022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E21FCBF-4FAE-944E-8228-F1F79BA07871}"/>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8" name="Rectangle 17">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2" name="Picture 21">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E2C213BC-34D6-6077-1C05-AC699C6D2A49}"/>
              </a:ext>
            </a:extLst>
          </p:cNvPr>
          <p:cNvSpPr>
            <a:spLocks noGrp="1"/>
          </p:cNvSpPr>
          <p:nvPr>
            <p:ph type="title"/>
          </p:nvPr>
        </p:nvSpPr>
        <p:spPr>
          <a:xfrm>
            <a:off x="992975" y="304801"/>
            <a:ext cx="10206049" cy="759911"/>
          </a:xfrm>
        </p:spPr>
        <p:txBody>
          <a:bodyPr vert="horz" lIns="91440" tIns="45720" rIns="91440" bIns="45720" rtlCol="0" anchor="b">
            <a:normAutofit fontScale="90000"/>
          </a:bodyPr>
          <a:lstStyle/>
          <a:p>
            <a:pPr algn="ctr"/>
            <a:r>
              <a:rPr lang="en-US">
                <a:solidFill>
                  <a:schemeClr val="tx2">
                    <a:lumMod val="90000"/>
                    <a:lumOff val="10000"/>
                  </a:schemeClr>
                </a:solidFill>
              </a:rPr>
              <a:t>Prototype: App </a:t>
            </a:r>
            <a:r>
              <a:rPr lang="en-US" err="1">
                <a:solidFill>
                  <a:schemeClr val="tx2">
                    <a:lumMod val="90000"/>
                    <a:lumOff val="10000"/>
                  </a:schemeClr>
                </a:solidFill>
              </a:rPr>
              <a:t>Pakketten</a:t>
            </a:r>
            <a:r>
              <a:rPr lang="en-US">
                <a:solidFill>
                  <a:schemeClr val="tx2">
                    <a:lumMod val="90000"/>
                    <a:lumOff val="10000"/>
                  </a:schemeClr>
                </a:solidFill>
              </a:rPr>
              <a:t> </a:t>
            </a:r>
            <a:r>
              <a:rPr lang="en-US" err="1">
                <a:solidFill>
                  <a:schemeClr val="tx2">
                    <a:lumMod val="90000"/>
                    <a:lumOff val="10000"/>
                  </a:schemeClr>
                </a:solidFill>
              </a:rPr>
              <a:t>samenstellen</a:t>
            </a:r>
            <a:endParaRPr lang="en-US">
              <a:solidFill>
                <a:schemeClr val="tx2">
                  <a:lumMod val="90000"/>
                  <a:lumOff val="10000"/>
                </a:schemeClr>
              </a:solidFill>
            </a:endParaRPr>
          </a:p>
        </p:txBody>
      </p:sp>
      <p:pic>
        <p:nvPicPr>
          <p:cNvPr id="24" name="Picture 23">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69097"/>
          <a:stretch/>
        </p:blipFill>
        <p:spPr>
          <a:xfrm>
            <a:off x="11406378" y="1600200"/>
            <a:ext cx="785622" cy="2548349"/>
          </a:xfrm>
          <a:prstGeom prst="rect">
            <a:avLst/>
          </a:prstGeom>
        </p:spPr>
      </p:pic>
      <p:pic>
        <p:nvPicPr>
          <p:cNvPr id="10" name="Tijdelijke aanduiding voor inhoud 9" descr="Afbeelding met tekst, schermopname, ontwerp&#10;&#10;Automatisch gegenereerde beschrijving">
            <a:extLst>
              <a:ext uri="{FF2B5EF4-FFF2-40B4-BE49-F238E27FC236}">
                <a16:creationId xmlns:a16="http://schemas.microsoft.com/office/drawing/2014/main" id="{865B189E-5739-FABE-BFC7-151BF1CF5951}"/>
              </a:ext>
            </a:extLst>
          </p:cNvPr>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925071" y="1269529"/>
            <a:ext cx="2380239" cy="5283673"/>
          </a:xfrm>
        </p:spPr>
      </p:pic>
      <p:pic>
        <p:nvPicPr>
          <p:cNvPr id="12" name="Afbeelding 11" descr="Afbeelding met tekst, schermopname, multimedia&#10;&#10;Automatisch gegenereerde beschrijving">
            <a:extLst>
              <a:ext uri="{FF2B5EF4-FFF2-40B4-BE49-F238E27FC236}">
                <a16:creationId xmlns:a16="http://schemas.microsoft.com/office/drawing/2014/main" id="{527DF213-0CB5-9A28-AF55-F08A8BFC404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56308" y="1269529"/>
            <a:ext cx="2380240" cy="5283672"/>
          </a:xfrm>
          <a:prstGeom prst="rect">
            <a:avLst/>
          </a:prstGeom>
        </p:spPr>
      </p:pic>
      <p:pic>
        <p:nvPicPr>
          <p:cNvPr id="15" name="Afbeelding 14" descr="Afbeelding met tekst, schermopname, ontwerp&#10;&#10;Automatisch gegenereerde beschrijving">
            <a:extLst>
              <a:ext uri="{FF2B5EF4-FFF2-40B4-BE49-F238E27FC236}">
                <a16:creationId xmlns:a16="http://schemas.microsoft.com/office/drawing/2014/main" id="{EEBE9F01-9743-7398-448C-B59A690FECC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87547" y="1269529"/>
            <a:ext cx="2380239" cy="5283671"/>
          </a:xfrm>
          <a:prstGeom prst="rect">
            <a:avLst/>
          </a:prstGeom>
        </p:spPr>
      </p:pic>
      <p:pic>
        <p:nvPicPr>
          <p:cNvPr id="19" name="Afbeelding 18" descr="Afbeelding met schermopname, tekst, Mobiele telefoon, ontwerp&#10;&#10;Automatisch gegenereerde beschrijving">
            <a:extLst>
              <a:ext uri="{FF2B5EF4-FFF2-40B4-BE49-F238E27FC236}">
                <a16:creationId xmlns:a16="http://schemas.microsoft.com/office/drawing/2014/main" id="{5D52A974-2765-39D8-107A-B2DF9F181DD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818785" y="1269528"/>
            <a:ext cx="2380239" cy="5283671"/>
          </a:xfrm>
          <a:prstGeom prst="rect">
            <a:avLst/>
          </a:prstGeom>
        </p:spPr>
      </p:pic>
    </p:spTree>
    <p:extLst>
      <p:ext uri="{BB962C8B-B14F-4D97-AF65-F5344CB8AC3E}">
        <p14:creationId xmlns:p14="http://schemas.microsoft.com/office/powerpoint/2010/main" val="246519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A68459-CE78-CACD-61E4-E61695C4247B}"/>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8BA041E6-5BE7-0B9E-1010-5D51323601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3337D7E9-FEED-085F-2262-FE359BE2EE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8" name="Rectangle 17">
            <a:extLst>
              <a:ext uri="{FF2B5EF4-FFF2-40B4-BE49-F238E27FC236}">
                <a16:creationId xmlns:a16="http://schemas.microsoft.com/office/drawing/2014/main" id="{7AE1BD6B-B70C-75D8-2B30-536CA9798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2C863D4F-058B-F2AB-435F-5C5EEE0D2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2" name="Picture 21">
            <a:extLst>
              <a:ext uri="{FF2B5EF4-FFF2-40B4-BE49-F238E27FC236}">
                <a16:creationId xmlns:a16="http://schemas.microsoft.com/office/drawing/2014/main" id="{C3778C4C-A02B-B5A5-2F0B-27BC8768D7C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F11F0784-74AD-E812-3002-CC7C738231CD}"/>
              </a:ext>
            </a:extLst>
          </p:cNvPr>
          <p:cNvSpPr>
            <a:spLocks noGrp="1"/>
          </p:cNvSpPr>
          <p:nvPr>
            <p:ph type="title"/>
          </p:nvPr>
        </p:nvSpPr>
        <p:spPr>
          <a:xfrm>
            <a:off x="992975" y="304801"/>
            <a:ext cx="10206049" cy="759911"/>
          </a:xfrm>
        </p:spPr>
        <p:txBody>
          <a:bodyPr vert="horz" lIns="91440" tIns="45720" rIns="91440" bIns="45720" rtlCol="0" anchor="b">
            <a:normAutofit fontScale="90000"/>
          </a:bodyPr>
          <a:lstStyle/>
          <a:p>
            <a:pPr algn="ctr"/>
            <a:r>
              <a:rPr lang="en-US">
                <a:solidFill>
                  <a:schemeClr val="tx2">
                    <a:lumMod val="90000"/>
                    <a:lumOff val="10000"/>
                  </a:schemeClr>
                </a:solidFill>
              </a:rPr>
              <a:t>Prototype: App </a:t>
            </a:r>
            <a:r>
              <a:rPr lang="en-US" err="1">
                <a:solidFill>
                  <a:schemeClr val="tx2">
                    <a:lumMod val="90000"/>
                    <a:lumOff val="10000"/>
                  </a:schemeClr>
                </a:solidFill>
              </a:rPr>
              <a:t>Pakketten</a:t>
            </a:r>
            <a:r>
              <a:rPr lang="en-US">
                <a:solidFill>
                  <a:schemeClr val="tx2">
                    <a:lumMod val="90000"/>
                    <a:lumOff val="10000"/>
                  </a:schemeClr>
                </a:solidFill>
              </a:rPr>
              <a:t> </a:t>
            </a:r>
            <a:r>
              <a:rPr lang="en-US" err="1">
                <a:solidFill>
                  <a:schemeClr val="tx2">
                    <a:lumMod val="90000"/>
                    <a:lumOff val="10000"/>
                  </a:schemeClr>
                </a:solidFill>
              </a:rPr>
              <a:t>installeren</a:t>
            </a:r>
            <a:endParaRPr lang="en-US">
              <a:solidFill>
                <a:schemeClr val="tx2">
                  <a:lumMod val="90000"/>
                  <a:lumOff val="10000"/>
                </a:schemeClr>
              </a:solidFill>
            </a:endParaRPr>
          </a:p>
        </p:txBody>
      </p:sp>
      <p:pic>
        <p:nvPicPr>
          <p:cNvPr id="24" name="Picture 23">
            <a:extLst>
              <a:ext uri="{FF2B5EF4-FFF2-40B4-BE49-F238E27FC236}">
                <a16:creationId xmlns:a16="http://schemas.microsoft.com/office/drawing/2014/main" id="{54830472-5D58-72E5-DC6D-BE08DE7FAB3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69097"/>
          <a:stretch/>
        </p:blipFill>
        <p:spPr>
          <a:xfrm>
            <a:off x="11406378" y="1600200"/>
            <a:ext cx="785622" cy="2548349"/>
          </a:xfrm>
          <a:prstGeom prst="rect">
            <a:avLst/>
          </a:prstGeom>
        </p:spPr>
      </p:pic>
      <p:pic>
        <p:nvPicPr>
          <p:cNvPr id="6" name="Afbeelding 5" descr="Afbeelding met tekst, schermopname, ontwerp&#10;&#10;Automatisch gegenereerde beschrijving">
            <a:extLst>
              <a:ext uri="{FF2B5EF4-FFF2-40B4-BE49-F238E27FC236}">
                <a16:creationId xmlns:a16="http://schemas.microsoft.com/office/drawing/2014/main" id="{8BFB8F55-90FC-4D5B-A240-CF96E9D4CF2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30925" y="1175637"/>
            <a:ext cx="1695792" cy="5610108"/>
          </a:xfrm>
          <a:prstGeom prst="rect">
            <a:avLst/>
          </a:prstGeom>
        </p:spPr>
      </p:pic>
      <p:pic>
        <p:nvPicPr>
          <p:cNvPr id="15" name="Afbeelding 14" descr="Afbeelding met tekst, schermopname, Lettertype, ontwerp&#10;&#10;Automatisch gegenereerde beschrijving">
            <a:extLst>
              <a:ext uri="{FF2B5EF4-FFF2-40B4-BE49-F238E27FC236}">
                <a16:creationId xmlns:a16="http://schemas.microsoft.com/office/drawing/2014/main" id="{6407A0FB-70A1-5301-D2B4-8CD3C06E59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93547" y="1642987"/>
            <a:ext cx="2029185" cy="4516413"/>
          </a:xfrm>
          <a:prstGeom prst="rect">
            <a:avLst/>
          </a:prstGeom>
        </p:spPr>
      </p:pic>
      <p:pic>
        <p:nvPicPr>
          <p:cNvPr id="26" name="Tijdelijke aanduiding voor inhoud 25" descr="Afbeelding met tekst, schermopname, Lettertype, ontwerp&#10;&#10;Automatisch gegenereerde beschrijving">
            <a:extLst>
              <a:ext uri="{FF2B5EF4-FFF2-40B4-BE49-F238E27FC236}">
                <a16:creationId xmlns:a16="http://schemas.microsoft.com/office/drawing/2014/main" id="{C78421F1-E266-E5FA-B04B-EF95539EEE2C}"/>
              </a:ext>
            </a:extLst>
          </p:cNvPr>
          <p:cNvPicPr>
            <a:picLocks noGrp="1" noChangeAspect="1"/>
          </p:cNvPicPr>
          <p:nvPr>
            <p:ph idx="1"/>
          </p:nvPr>
        </p:nvPicPr>
        <p:blipFill>
          <a:blip r:embed="rId8">
            <a:extLst>
              <a:ext uri="{28A0092B-C50C-407E-A947-70E740481C1C}">
                <a14:useLocalDpi xmlns:a14="http://schemas.microsoft.com/office/drawing/2010/main" val="0"/>
              </a:ext>
            </a:extLst>
          </a:blip>
          <a:stretch>
            <a:fillRect/>
          </a:stretch>
        </p:blipFill>
        <p:spPr>
          <a:xfrm>
            <a:off x="874859" y="1655002"/>
            <a:ext cx="2029184" cy="4504398"/>
          </a:xfrm>
        </p:spPr>
      </p:pic>
      <p:pic>
        <p:nvPicPr>
          <p:cNvPr id="28" name="Afbeelding 27" descr="Afbeelding met tekst, schermopname, nummer&#10;&#10;Automatisch gegenereerde beschrijving">
            <a:extLst>
              <a:ext uri="{FF2B5EF4-FFF2-40B4-BE49-F238E27FC236}">
                <a16:creationId xmlns:a16="http://schemas.microsoft.com/office/drawing/2014/main" id="{FF8E9A36-E2F3-B71C-A86A-1E67AECC29B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709530" y="1642988"/>
            <a:ext cx="2034597" cy="4516413"/>
          </a:xfrm>
          <a:prstGeom prst="rect">
            <a:avLst/>
          </a:prstGeom>
        </p:spPr>
      </p:pic>
    </p:spTree>
    <p:extLst>
      <p:ext uri="{BB962C8B-B14F-4D97-AF65-F5344CB8AC3E}">
        <p14:creationId xmlns:p14="http://schemas.microsoft.com/office/powerpoint/2010/main" val="77092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DB0C6-4B39-5459-05AC-3B061B0EEB2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29B1816-4C3B-8C23-8069-7EC25AFA19FD}"/>
              </a:ext>
            </a:extLst>
          </p:cNvPr>
          <p:cNvSpPr>
            <a:spLocks noGrp="1"/>
          </p:cNvSpPr>
          <p:nvPr>
            <p:ph type="title"/>
          </p:nvPr>
        </p:nvSpPr>
        <p:spPr/>
        <p:txBody>
          <a:bodyPr/>
          <a:lstStyle/>
          <a:p>
            <a:r>
              <a:rPr lang="nl-NL"/>
              <a:t>Prototype: Public Stack Scan</a:t>
            </a:r>
          </a:p>
        </p:txBody>
      </p:sp>
      <p:sp>
        <p:nvSpPr>
          <p:cNvPr id="3" name="Tijdelijke aanduiding voor inhoud 2">
            <a:extLst>
              <a:ext uri="{FF2B5EF4-FFF2-40B4-BE49-F238E27FC236}">
                <a16:creationId xmlns:a16="http://schemas.microsoft.com/office/drawing/2014/main" id="{6705C88F-BCA4-1AF6-83AD-FE87C140D26A}"/>
              </a:ext>
            </a:extLst>
          </p:cNvPr>
          <p:cNvSpPr>
            <a:spLocks noGrp="1"/>
          </p:cNvSpPr>
          <p:nvPr>
            <p:ph idx="1"/>
          </p:nvPr>
        </p:nvSpPr>
        <p:spPr>
          <a:xfrm>
            <a:off x="372978" y="1816452"/>
            <a:ext cx="10515600" cy="4195763"/>
          </a:xfrm>
        </p:spPr>
        <p:txBody>
          <a:bodyPr>
            <a:normAutofit/>
          </a:bodyPr>
          <a:lstStyle/>
          <a:p>
            <a:r>
              <a:rPr lang="nl-NL"/>
              <a:t>De appwinkel voert de scan uit op aanvraag</a:t>
            </a:r>
          </a:p>
          <a:p>
            <a:r>
              <a:rPr lang="nl-NL"/>
              <a:t>App-scores op publieke waarden (bijvoorbeeld privacy, veiligheid, transparantie)</a:t>
            </a:r>
          </a:p>
          <a:p>
            <a:r>
              <a:rPr lang="nl-NL"/>
              <a:t>Gebruiker kan meer informatie vinden</a:t>
            </a:r>
          </a:p>
          <a:p>
            <a:r>
              <a:rPr lang="nl-NL"/>
              <a:t>Vertrouwen en transparantie vergroten</a:t>
            </a:r>
          </a:p>
        </p:txBody>
      </p:sp>
    </p:spTree>
    <p:extLst>
      <p:ext uri="{BB962C8B-B14F-4D97-AF65-F5344CB8AC3E}">
        <p14:creationId xmlns:p14="http://schemas.microsoft.com/office/powerpoint/2010/main" val="842798390"/>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362441"/>
      </a:dk2>
      <a:lt2>
        <a:srgbClr val="E2E8E6"/>
      </a:lt2>
      <a:accent1>
        <a:srgbClr val="C696A8"/>
      </a:accent1>
      <a:accent2>
        <a:srgbClr val="BA7FAE"/>
      </a:accent2>
      <a:accent3>
        <a:srgbClr val="BC96C6"/>
      </a:accent3>
      <a:accent4>
        <a:srgbClr val="957FBA"/>
      </a:accent4>
      <a:accent5>
        <a:srgbClr val="9698C6"/>
      </a:accent5>
      <a:accent6>
        <a:srgbClr val="7F9ABA"/>
      </a:accent6>
      <a:hlink>
        <a:srgbClr val="578F7A"/>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1635B37501452439DAA474150DDBE5B" ma:contentTypeVersion="15" ma:contentTypeDescription="Create a new document." ma:contentTypeScope="" ma:versionID="636d529f5158b743ba66a468fa2f1de1">
  <xsd:schema xmlns:xsd="http://www.w3.org/2001/XMLSchema" xmlns:xs="http://www.w3.org/2001/XMLSchema" xmlns:p="http://schemas.microsoft.com/office/2006/metadata/properties" xmlns:ns3="58983f6a-25a0-440e-87c7-c00e127f898c" xmlns:ns4="7508ad41-0e9b-46ab-b873-1eb9bf5c0169" targetNamespace="http://schemas.microsoft.com/office/2006/metadata/properties" ma:root="true" ma:fieldsID="ea4eafc4fe557f3b0f28363e2256949b" ns3:_="" ns4:_="">
    <xsd:import namespace="58983f6a-25a0-440e-87c7-c00e127f898c"/>
    <xsd:import namespace="7508ad41-0e9b-46ab-b873-1eb9bf5c0169"/>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983f6a-25a0-440e-87c7-c00e127f8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08ad41-0e9b-46ab-b873-1eb9bf5c016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8983f6a-25a0-440e-87c7-c00e127f898c" xsi:nil="true"/>
  </documentManagement>
</p:properties>
</file>

<file path=customXml/itemProps1.xml><?xml version="1.0" encoding="utf-8"?>
<ds:datastoreItem xmlns:ds="http://schemas.openxmlformats.org/officeDocument/2006/customXml" ds:itemID="{B4D1FE41-485D-49AA-8779-0ACECD5A84CE}">
  <ds:schemaRefs>
    <ds:schemaRef ds:uri="http://schemas.microsoft.com/sharepoint/v3/contenttype/forms"/>
  </ds:schemaRefs>
</ds:datastoreItem>
</file>

<file path=customXml/itemProps2.xml><?xml version="1.0" encoding="utf-8"?>
<ds:datastoreItem xmlns:ds="http://schemas.openxmlformats.org/officeDocument/2006/customXml" ds:itemID="{DB0C4C8D-1C96-4CBB-8E5C-5D2350D094FE}">
  <ds:schemaRefs>
    <ds:schemaRef ds:uri="58983f6a-25a0-440e-87c7-c00e127f898c"/>
    <ds:schemaRef ds:uri="7508ad41-0e9b-46ab-b873-1eb9bf5c016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3.xml><?xml version="1.0" encoding="utf-8"?>
<ds:datastoreItem xmlns:ds="http://schemas.openxmlformats.org/officeDocument/2006/customXml" ds:itemID="{53B6C846-1432-4910-B6C5-666423923B63}">
  <ds:schemaRefs>
    <ds:schemaRef ds:uri="58983f6a-25a0-440e-87c7-c00e127f898c"/>
    <ds:schemaRef ds:uri="http://schemas.microsoft.com/office/2006/metadata/properties"/>
    <ds:schemaRef ds:uri="http://schemas.microsoft.com/office/infopath/2007/PartnerControls"/>
    <ds:schemaRef ds:uri="http://www.w3.org/2000/xmlns/"/>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12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BlockprintVTI</vt:lpstr>
      <vt:lpstr>Iteratie  van het Prototype</vt:lpstr>
      <vt:lpstr>Agenda</vt:lpstr>
      <vt:lpstr>Wat we deze week hebben gedaan</vt:lpstr>
      <vt:lpstr>Verfijning van de ideeën</vt:lpstr>
      <vt:lpstr>Iteratie van de prototypes</vt:lpstr>
      <vt:lpstr>Prototype: App Pakketten</vt:lpstr>
      <vt:lpstr>Prototype: App Pakketten samenstellen</vt:lpstr>
      <vt:lpstr>Prototype: App Pakketten installeren</vt:lpstr>
      <vt:lpstr>Prototype: Public Stack Scan</vt:lpstr>
      <vt:lpstr>Prototype: Public Stack Scan</vt:lpstr>
      <vt:lpstr>Ideeën over governance </vt:lpstr>
      <vt:lpstr>Vragen en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 AppHive</dc:title>
  <dc:creator>Ibrahim Ishaque</dc:creator>
  <cp:revision>2</cp:revision>
  <dcterms:created xsi:type="dcterms:W3CDTF">2024-11-27T20:10:28Z</dcterms:created>
  <dcterms:modified xsi:type="dcterms:W3CDTF">2025-01-05T14:09:06Z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0x01010001635B37501452439DAA474150DDBE5B</vt:lpwstr>
  </property>
</Properties>
</file>